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7" r:id="rId7"/>
    <p:sldId id="268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65" r:id="rId17"/>
    <p:sldId id="269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69" d="100"/>
          <a:sy n="69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PT" sz="1200"/>
            </a:lvl1pPr>
          </a:lstStyle>
          <a:p>
            <a:endParaRPr lang="pt-PT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PT" sz="1200"/>
            </a:lvl1pPr>
          </a:lstStyle>
          <a:p>
            <a:fld id="{2447E72A-D913-4DC2-9E0A-E520CE8FCC86}" type="datetimeFigureOut">
              <a:rPr/>
              <a:pPr/>
              <a:t>12/9/2006</a:t>
            </a:fld>
            <a:endParaRPr lang="pt-PT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pt-PT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pt-PT"/>
              <a:t>Clique para editar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PT" sz="1200"/>
            </a:lvl1pPr>
          </a:lstStyle>
          <a:p>
            <a:endParaRPr lang="pt-PT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PT" sz="1200"/>
            </a:lvl1pPr>
          </a:lstStyle>
          <a:p>
            <a:fld id="{A5D78FC6-CE17-4259-A63C-DDFC12E048FC}" type="slidenum">
              <a:rPr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pt-P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pt-P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pt-P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pt-P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pt-P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pt-P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pt-P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pt-P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pt-P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PT" smtClean="0"/>
              <a:pPr/>
              <a:t>11</a:t>
            </a:fld>
            <a:endParaRPr 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PT" smtClean="0"/>
              <a:pPr/>
              <a:t>12</a:t>
            </a:fld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PT" smtClean="0"/>
              <a:pPr/>
              <a:t>13</a:t>
            </a:fld>
            <a:endParaRPr lang="pt-P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PT" smtClean="0"/>
              <a:pPr/>
              <a:t>14</a:t>
            </a:fld>
            <a:endParaRPr lang="pt-P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PT" smtClean="0"/>
              <a:pPr/>
              <a:t>15</a:t>
            </a:fld>
            <a:endParaRPr lang="pt-P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PT" smtClean="0"/>
              <a:pPr/>
              <a:t>16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8" name="Shap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 latinLnBrk="0">
              <a:defRPr lang="pt-PT" cap="all" baseline="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pt-PT"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28" name="Shap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 latinLnBrk="0">
              <a:defRPr lang="pt-PT"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/>
              <a:pPr algn="ctr"/>
              <a:t>12/9/2006 08:40</a:t>
            </a:fld>
            <a:endParaRPr lang="pt-PT" sz="2000">
              <a:solidFill>
                <a:srgbClr val="FFFFFF"/>
              </a:solidFill>
            </a:endParaRPr>
          </a:p>
        </p:txBody>
      </p:sp>
      <p:sp>
        <p:nvSpPr>
          <p:cNvPr id="17" name="Shap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 latinLnBrk="0">
              <a:defRPr lang="pt-PT">
                <a:solidFill>
                  <a:schemeClr val="tx2"/>
                </a:solidFill>
              </a:defRPr>
            </a:lvl1pPr>
          </a:lstStyle>
          <a:p>
            <a:pPr algn="r"/>
            <a:endParaRPr lang="pt-PT">
              <a:solidFill>
                <a:schemeClr val="tx2"/>
              </a:solidFill>
            </a:endParaRPr>
          </a:p>
        </p:txBody>
      </p:sp>
      <p:sp>
        <p:nvSpPr>
          <p:cNvPr id="29" name="Shap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 latinLnBrk="0">
              <a:defRPr lang="pt-PT"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/>
              <a:pPr/>
              <a:t>‹nº›</a:t>
            </a:fld>
            <a:endParaRPr lang="pt-PT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pt-PT">
                <a:solidFill>
                  <a:schemeClr val="tx2"/>
                </a:solidFill>
              </a:rPr>
              <a:pPr/>
              <a:t>13-11-2011 11:59</a:t>
            </a:fld>
            <a:endParaRPr lang="pt-PT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pt-PT" sz="1200">
                <a:solidFill>
                  <a:schemeClr val="tx2"/>
                </a:solidFill>
              </a:rPr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pt-PT">
                <a:solidFill>
                  <a:schemeClr val="tx2"/>
                </a:solidFill>
              </a:rPr>
              <a:pPr/>
              <a:t>13-11-2011 11:59</a:t>
            </a:fld>
            <a:endParaRPr lang="pt-PT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PT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pt-PT" sz="1200">
                <a:solidFill>
                  <a:schemeClr val="tx2"/>
                </a:solidFill>
              </a:rPr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/>
              <a:pPr/>
              <a:t>12/9/2006 08:40</a:t>
            </a:fld>
            <a:endParaRPr lang="pt-PT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t-PT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‹nº›</a:t>
            </a:fld>
            <a:endParaRPr lang="pt-PT">
              <a:solidFill>
                <a:srgbClr val="FFFFFF"/>
              </a:solidFill>
            </a:endParaRPr>
          </a:p>
        </p:txBody>
      </p:sp>
      <p:sp>
        <p:nvSpPr>
          <p:cNvPr id="8" name="Shap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latinLnBrk="0">
              <a:buNone/>
              <a:defRPr lang="pt-PT" sz="2800">
                <a:solidFill>
                  <a:schemeClr val="tx2"/>
                </a:solidFill>
              </a:defRPr>
            </a:lvl1pPr>
            <a:lvl2pPr>
              <a:buNone/>
              <a:defRPr lang="pt-PT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pt-PT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 latinLnBrk="0">
              <a:buNone/>
              <a:defRPr lang="pt-PT" sz="4400" b="0" cap="none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12" name="Shap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/>
              <a:pPr/>
              <a:t>12/9/2006 08:40</a:t>
            </a:fld>
            <a:endParaRPr lang="pt-PT"/>
          </a:p>
        </p:txBody>
      </p:sp>
      <p:sp>
        <p:nvSpPr>
          <p:cNvPr id="13" name="Shap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 latinLnBrk="0">
              <a:defRPr lang="pt-PT"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/>
              <a:pPr algn="ctr"/>
              <a:t>‹nº›</a:t>
            </a:fld>
            <a:endParaRPr lang="pt-PT" sz="2400">
              <a:solidFill>
                <a:srgbClr val="FFFFFF"/>
              </a:solidFill>
            </a:endParaRPr>
          </a:p>
        </p:txBody>
      </p:sp>
      <p:sp>
        <p:nvSpPr>
          <p:cNvPr id="14" name="Shap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8" name="Shap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/>
              <a:pPr/>
              <a:t>12/9/2006 08:40</a:t>
            </a:fld>
            <a:endParaRPr lang="pt-PT"/>
          </a:p>
        </p:txBody>
      </p:sp>
      <p:sp>
        <p:nvSpPr>
          <p:cNvPr id="10" name="Shap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/>
              <a:pPr algn="ctr"/>
              <a:t>‹nº›</a:t>
            </a:fld>
            <a:endParaRPr lang="pt-PT"/>
          </a:p>
        </p:txBody>
      </p:sp>
      <p:sp>
        <p:nvSpPr>
          <p:cNvPr id="12" name="Shap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 latinLnBrk="0">
              <a:defRPr lang="pt-PT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13" name="Shap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10" name="Shap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/>
              <a:pPr/>
              <a:t>12/9/2006 08:40</a:t>
            </a:fld>
            <a:endParaRPr lang="pt-PT"/>
          </a:p>
        </p:txBody>
      </p:sp>
      <p:sp>
        <p:nvSpPr>
          <p:cNvPr id="12" name="Shap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/>
              <a:pPr algn="ctr"/>
              <a:t>‹nº›</a:t>
            </a:fld>
            <a:endParaRPr lang="pt-PT"/>
          </a:p>
        </p:txBody>
      </p:sp>
      <p:sp>
        <p:nvSpPr>
          <p:cNvPr id="14" name="Shap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PT"/>
          </a:p>
        </p:txBody>
      </p:sp>
      <p:sp>
        <p:nvSpPr>
          <p:cNvPr id="16" name="Shap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 latinLnBrk="0">
              <a:buFontTx/>
              <a:buNone/>
              <a:defRPr lang="pt-PT"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5" name="Shap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 latinLnBrk="0">
              <a:buFontTx/>
              <a:buNone/>
              <a:defRPr lang="pt-PT"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/>
              <a:pPr/>
              <a:t>12/9/2006 08:40</a:t>
            </a:fld>
            <a:endParaRPr lang="pt-PT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t-PT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‹nº›</a:t>
            </a:fld>
            <a:endParaRPr lang="pt-P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/>
              <a:pPr/>
              <a:t>12/9/2006 08:40</a:t>
            </a:fld>
            <a:endParaRPr lang="pt-PT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 latinLnBrk="0">
              <a:defRPr lang="pt-PT"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/>
              <a:pPr/>
              <a:t>‹nº›</a:t>
            </a:fld>
            <a:endParaRPr lang="pt-PT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 latinLnBrk="0">
              <a:buNone/>
              <a:defRPr lang="pt-PT" sz="4400" b="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/>
              <a:pPr/>
              <a:t>12/9/2006 08:40</a:t>
            </a:fld>
            <a:endParaRPr lang="pt-PT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pt-PT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‹nº›</a:t>
            </a:fld>
            <a:endParaRPr lang="pt-PT">
              <a:solidFill>
                <a:srgbClr val="FFFFFF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latinLnBrk="0">
              <a:spcAft>
                <a:spcPts val="1000"/>
              </a:spcAft>
              <a:buNone/>
              <a:defRPr lang="pt-PT" sz="1800"/>
            </a:lvl1pPr>
            <a:lvl2pPr>
              <a:buNone/>
              <a:defRPr lang="pt-PT" sz="1200"/>
            </a:lvl2pPr>
            <a:lvl3pPr>
              <a:buNone/>
              <a:defRPr lang="pt-PT" sz="1000"/>
            </a:lvl3pPr>
            <a:lvl4pPr>
              <a:buNone/>
              <a:defRPr lang="pt-PT" sz="900"/>
            </a:lvl4pPr>
            <a:lvl5pPr>
              <a:buNone/>
              <a:defRPr lang="pt-PT"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 latinLnBrk="0">
              <a:buFontTx/>
              <a:buNone/>
              <a:defRPr lang="pt-PT" sz="1700"/>
            </a:lvl1pPr>
            <a:lvl2pPr>
              <a:buFontTx/>
              <a:buNone/>
              <a:defRPr lang="pt-PT" sz="1200"/>
            </a:lvl2pPr>
            <a:lvl3pPr>
              <a:buFontTx/>
              <a:buNone/>
              <a:defRPr lang="pt-PT" sz="1000"/>
            </a:lvl3pPr>
            <a:lvl4pPr>
              <a:buFontTx/>
              <a:buNone/>
              <a:defRPr lang="pt-PT" sz="900"/>
            </a:lvl4pPr>
            <a:lvl5pPr>
              <a:buFontTx/>
              <a:buNone/>
              <a:defRPr lang="pt-PT"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 latinLnBrk="0">
              <a:buNone/>
              <a:defRPr lang="pt-PT" sz="2800" b="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12" name="Shap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/>
              <a:pPr/>
              <a:t>12/9/2006 08:40</a:t>
            </a:fld>
            <a:endParaRPr lang="pt-PT"/>
          </a:p>
        </p:txBody>
      </p:sp>
      <p:sp>
        <p:nvSpPr>
          <p:cNvPr id="13" name="Shap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 latinLnBrk="0">
              <a:defRPr lang="pt-PT" sz="2800"/>
            </a:lvl1pPr>
          </a:lstStyle>
          <a:p>
            <a:pPr algn="ctr"/>
            <a:fld id="{1AD93096-5B34-4342-9326-69289CEAE4C2}" type="slidenum">
              <a:rPr/>
              <a:pPr algn="ctr"/>
              <a:t>‹nº›</a:t>
            </a:fld>
            <a:endParaRPr lang="pt-PT" sz="2800"/>
          </a:p>
        </p:txBody>
      </p:sp>
      <p:sp>
        <p:nvSpPr>
          <p:cNvPr id="14" name="Shap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PT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 latinLnBrk="0">
              <a:buNone/>
              <a:defRPr lang="pt-PT" sz="3200"/>
            </a:lvl1pPr>
          </a:lstStyle>
          <a:p>
            <a:r>
              <a:rPr lang="pt-PT" smtClean="0"/>
              <a:t>Clique no ícone para adicionar uma imagem</a:t>
            </a:r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pt-PT"/>
              <a:t>Clique para editar o estilo do título do Modelo Global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pt-PT"/>
              <a:t>Clique para editar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  <a:p>
            <a:pPr lvl="5"/>
            <a:r>
              <a:rPr lang="pt-PT"/>
              <a:t>Sexto nível</a:t>
            </a:r>
          </a:p>
          <a:p>
            <a:pPr lvl="6"/>
            <a:r>
              <a:rPr lang="pt-PT"/>
              <a:t>Sétimo nível</a:t>
            </a:r>
          </a:p>
          <a:p>
            <a:pPr lvl="7"/>
            <a:r>
              <a:rPr lang="pt-PT"/>
              <a:t>Oitavo nível</a:t>
            </a:r>
          </a:p>
          <a:p>
            <a:pPr lvl="8"/>
            <a:r>
              <a:rPr lang="pt-PT"/>
              <a:t>Nono nível</a:t>
            </a:r>
          </a:p>
        </p:txBody>
      </p:sp>
      <p:sp>
        <p:nvSpPr>
          <p:cNvPr id="14" name="Rectangl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latinLnBrk="0">
              <a:defRPr lang="pt-PT"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pt-PT">
                <a:solidFill>
                  <a:schemeClr val="tx2"/>
                </a:solidFill>
              </a:rPr>
              <a:pPr/>
              <a:t>13-11-2011 11:59</a:t>
            </a:fld>
            <a:endParaRPr lang="pt-PT" sz="140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latinLnBrk="0">
              <a:defRPr lang="pt-PT" sz="1400">
                <a:solidFill>
                  <a:schemeClr val="tx2"/>
                </a:solidFill>
              </a:defRPr>
            </a:lvl1pPr>
          </a:lstStyle>
          <a:p>
            <a:pPr algn="r"/>
            <a:endParaRPr lang="pt-PT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PT"/>
          </a:p>
        </p:txBody>
      </p:sp>
      <p:sp>
        <p:nvSpPr>
          <p:cNvPr id="23" name="Rectangl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latinLnBrk="0">
              <a:defRPr lang="pt-PT"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pt-PT" sz="1200">
                <a:solidFill>
                  <a:schemeClr val="tx2"/>
                </a:solidFill>
              </a:rPr>
              <a:pPr algn="ctr"/>
              <a:t>‹nº›</a:t>
            </a:fld>
            <a:endParaRPr lang="pt-PT" sz="1400" b="1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lang="pt-PT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lang="pt-PT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lang="pt-PT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lang="pt-PT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lang="pt-PT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lang="pt-PT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lang="pt-PT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lang="pt-PT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lang="pt-PT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lang="pt-PT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pt-PT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pt-PT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pt-PT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pt-PT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pt-PT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pt-PT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pt-PT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pt-PT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pt-PT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Markets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Education</a:t>
            </a:r>
            <a:r>
              <a:rPr lang="pt-PT" sz="3600" dirty="0"/>
              <a:t/>
            </a:r>
            <a:br>
              <a:rPr lang="pt-PT" sz="3600" dirty="0"/>
            </a:br>
            <a:r>
              <a:rPr lang="pt-PT" sz="3600" dirty="0" err="1" smtClean="0"/>
              <a:t>effects</a:t>
            </a:r>
            <a:r>
              <a:rPr lang="pt-PT" sz="3600" dirty="0" smtClean="0"/>
              <a:t>, </a:t>
            </a:r>
            <a:r>
              <a:rPr lang="pt-PT" sz="3600" dirty="0" err="1" smtClean="0"/>
              <a:t>impact</a:t>
            </a:r>
            <a:r>
              <a:rPr lang="pt-PT" sz="3600" dirty="0" smtClean="0"/>
              <a:t> </a:t>
            </a:r>
            <a:r>
              <a:rPr lang="pt-PT" sz="3600" dirty="0" err="1" smtClean="0"/>
              <a:t>and</a:t>
            </a:r>
            <a:r>
              <a:rPr lang="pt-PT" sz="3600" dirty="0" smtClean="0"/>
              <a:t> </a:t>
            </a:r>
            <a:r>
              <a:rPr lang="pt-PT" sz="3600" dirty="0" err="1" smtClean="0"/>
              <a:t>diversity</a:t>
            </a:r>
            <a:endParaRPr lang="pt-PT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PT" dirty="0" smtClean="0"/>
              <a:t>Alexandre Homem Cristo</a:t>
            </a:r>
            <a:endParaRPr lang="pt-PT" dirty="0"/>
          </a:p>
          <a:p>
            <a:r>
              <a:rPr lang="pt-PT" dirty="0" smtClean="0"/>
              <a:t>ECNAIS, </a:t>
            </a:r>
            <a:r>
              <a:rPr lang="pt-PT" dirty="0" err="1" smtClean="0"/>
              <a:t>Warsaw</a:t>
            </a:r>
            <a:r>
              <a:rPr lang="pt-PT" dirty="0" smtClean="0"/>
              <a:t>, </a:t>
            </a:r>
            <a:r>
              <a:rPr lang="pt-PT" dirty="0" err="1" smtClean="0"/>
              <a:t>November</a:t>
            </a:r>
            <a:r>
              <a:rPr lang="pt-PT" dirty="0" smtClean="0"/>
              <a:t> 18th 2011</a:t>
            </a:r>
            <a:endParaRPr lang="pt-P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/>
              <a:t>How</a:t>
            </a:r>
            <a:r>
              <a:rPr lang="pt-PT" dirty="0" smtClean="0"/>
              <a:t> </a:t>
            </a:r>
            <a:r>
              <a:rPr lang="pt-PT" dirty="0" err="1" smtClean="0"/>
              <a:t>schools</a:t>
            </a:r>
            <a:r>
              <a:rPr lang="pt-PT" dirty="0" smtClean="0"/>
              <a:t> </a:t>
            </a:r>
            <a:r>
              <a:rPr lang="pt-PT" dirty="0" err="1" smtClean="0"/>
              <a:t>deal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</a:t>
            </a:r>
            <a:r>
              <a:rPr lang="pt-PT" dirty="0" err="1" smtClean="0"/>
              <a:t>competition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diversity</a:t>
            </a:r>
            <a:endParaRPr lang="pt-PT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Diversity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main</a:t>
            </a:r>
            <a:r>
              <a:rPr lang="pt-PT" dirty="0" smtClean="0"/>
              <a:t> </a:t>
            </a:r>
            <a:r>
              <a:rPr lang="pt-PT" dirty="0" err="1" smtClean="0"/>
              <a:t>question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school</a:t>
            </a:r>
            <a:r>
              <a:rPr lang="pt-PT" dirty="0" smtClean="0"/>
              <a:t> </a:t>
            </a:r>
            <a:r>
              <a:rPr lang="pt-PT" dirty="0" err="1" smtClean="0"/>
              <a:t>choice</a:t>
            </a:r>
            <a:r>
              <a:rPr lang="pt-PT" dirty="0" smtClean="0"/>
              <a:t>.</a:t>
            </a:r>
            <a:endParaRPr lang="pt-PT" dirty="0" smtClean="0"/>
          </a:p>
          <a:p>
            <a:r>
              <a:rPr lang="pt-PT" dirty="0" err="1" smtClean="0"/>
              <a:t>School</a:t>
            </a:r>
            <a:r>
              <a:rPr lang="pt-PT" dirty="0" smtClean="0"/>
              <a:t> </a:t>
            </a:r>
            <a:r>
              <a:rPr lang="pt-PT" dirty="0" err="1" smtClean="0"/>
              <a:t>choice</a:t>
            </a:r>
            <a:r>
              <a:rPr lang="pt-PT" dirty="0" smtClean="0"/>
              <a:t> </a:t>
            </a:r>
            <a:r>
              <a:rPr lang="pt-PT" dirty="0" err="1" smtClean="0"/>
              <a:t>has</a:t>
            </a:r>
            <a:r>
              <a:rPr lang="pt-PT" dirty="0" smtClean="0"/>
              <a:t> </a:t>
            </a:r>
            <a:r>
              <a:rPr lang="pt-PT" dirty="0" err="1" smtClean="0"/>
              <a:t>opened</a:t>
            </a:r>
            <a:r>
              <a:rPr lang="pt-PT" dirty="0" smtClean="0"/>
              <a:t> </a:t>
            </a:r>
            <a:r>
              <a:rPr lang="pt-PT" dirty="0" err="1" smtClean="0"/>
              <a:t>opportunities</a:t>
            </a:r>
            <a:r>
              <a:rPr lang="pt-PT" dirty="0" smtClean="0"/>
              <a:t> to </a:t>
            </a:r>
            <a:r>
              <a:rPr lang="pt-PT" dirty="0" err="1" smtClean="0"/>
              <a:t>school</a:t>
            </a:r>
            <a:r>
              <a:rPr lang="pt-PT" dirty="0" smtClean="0"/>
              <a:t> </a:t>
            </a:r>
            <a:r>
              <a:rPr lang="pt-PT" dirty="0" err="1" smtClean="0"/>
              <a:t>diversity</a:t>
            </a:r>
            <a:r>
              <a:rPr lang="pt-PT" dirty="0" smtClean="0"/>
              <a:t>:</a:t>
            </a:r>
          </a:p>
          <a:p>
            <a:pPr lvl="1"/>
            <a:r>
              <a:rPr lang="pt-PT" dirty="0" smtClean="0"/>
              <a:t>Charter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magnet</a:t>
            </a:r>
            <a:r>
              <a:rPr lang="pt-PT" dirty="0" smtClean="0"/>
              <a:t> </a:t>
            </a:r>
            <a:r>
              <a:rPr lang="pt-PT" dirty="0" err="1" smtClean="0"/>
              <a:t>schools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US</a:t>
            </a:r>
          </a:p>
          <a:p>
            <a:pPr lvl="1"/>
            <a:r>
              <a:rPr lang="pt-PT" dirty="0" err="1" smtClean="0"/>
              <a:t>Academies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free</a:t>
            </a:r>
            <a:r>
              <a:rPr lang="pt-PT" dirty="0" smtClean="0"/>
              <a:t> </a:t>
            </a:r>
            <a:r>
              <a:rPr lang="pt-PT" dirty="0" err="1" smtClean="0"/>
              <a:t>schools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UK</a:t>
            </a:r>
          </a:p>
          <a:p>
            <a:pPr lvl="1"/>
            <a:r>
              <a:rPr lang="pt-PT" dirty="0" smtClean="0"/>
              <a:t>“charter </a:t>
            </a:r>
            <a:r>
              <a:rPr lang="pt-PT" dirty="0" err="1" smtClean="0"/>
              <a:t>schools</a:t>
            </a:r>
            <a:r>
              <a:rPr lang="pt-PT" dirty="0" smtClean="0"/>
              <a:t>”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Sweden</a:t>
            </a:r>
            <a:endParaRPr lang="pt-PT" dirty="0" smtClean="0"/>
          </a:p>
          <a:p>
            <a:pPr lvl="1"/>
            <a:r>
              <a:rPr lang="pt-PT" dirty="0" err="1" smtClean="0"/>
              <a:t>One-to-one</a:t>
            </a:r>
            <a:r>
              <a:rPr lang="pt-PT" dirty="0" smtClean="0"/>
              <a:t> </a:t>
            </a:r>
            <a:r>
              <a:rPr lang="pt-PT" dirty="0" err="1" smtClean="0"/>
              <a:t>education</a:t>
            </a:r>
            <a:r>
              <a:rPr lang="pt-PT" dirty="0" smtClean="0"/>
              <a:t> (</a:t>
            </a:r>
            <a:r>
              <a:rPr lang="pt-PT" dirty="0" err="1" smtClean="0"/>
              <a:t>technology</a:t>
            </a:r>
            <a:r>
              <a:rPr lang="pt-PT" dirty="0" smtClean="0"/>
              <a:t>)</a:t>
            </a:r>
          </a:p>
          <a:p>
            <a:pPr lvl="1"/>
            <a:r>
              <a:rPr lang="pt-PT" dirty="0" err="1" smtClean="0"/>
              <a:t>Denmark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Netherlands</a:t>
            </a:r>
            <a:endParaRPr lang="pt-PT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/>
              <a:t>How</a:t>
            </a:r>
            <a:r>
              <a:rPr lang="pt-PT" dirty="0" smtClean="0"/>
              <a:t> </a:t>
            </a:r>
            <a:r>
              <a:rPr lang="pt-PT" dirty="0" err="1" smtClean="0"/>
              <a:t>schools</a:t>
            </a:r>
            <a:r>
              <a:rPr lang="pt-PT" dirty="0" smtClean="0"/>
              <a:t> </a:t>
            </a:r>
            <a:r>
              <a:rPr lang="pt-PT" dirty="0" err="1" smtClean="0"/>
              <a:t>deal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</a:t>
            </a:r>
            <a:r>
              <a:rPr lang="pt-PT" dirty="0" err="1" smtClean="0"/>
              <a:t>competition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diversity</a:t>
            </a:r>
            <a:endParaRPr lang="pt-PT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Little </a:t>
            </a:r>
            <a:r>
              <a:rPr lang="en-US" dirty="0" smtClean="0"/>
              <a:t>research on how schools respond to competition (</a:t>
            </a:r>
            <a:r>
              <a:rPr lang="en-US" dirty="0" err="1" smtClean="0"/>
              <a:t>Waslander</a:t>
            </a:r>
            <a:r>
              <a:rPr lang="en-US" dirty="0" smtClean="0"/>
              <a:t>, 2010</a:t>
            </a:r>
            <a:r>
              <a:rPr lang="en-US" dirty="0" smtClean="0"/>
              <a:t>).</a:t>
            </a:r>
          </a:p>
          <a:p>
            <a:r>
              <a:rPr lang="en-US" dirty="0" smtClean="0"/>
              <a:t>2 possibilities (the school decides):</a:t>
            </a:r>
          </a:p>
          <a:p>
            <a:pPr lvl="1"/>
            <a:r>
              <a:rPr lang="en-US" dirty="0" smtClean="0"/>
              <a:t>to </a:t>
            </a:r>
            <a:r>
              <a:rPr lang="en-US" dirty="0" smtClean="0"/>
              <a:t>cooperate</a:t>
            </a:r>
          </a:p>
          <a:p>
            <a:pPr lvl="1"/>
            <a:r>
              <a:rPr lang="en-US" dirty="0" smtClean="0"/>
              <a:t>to </a:t>
            </a:r>
            <a:r>
              <a:rPr lang="en-US" dirty="0" smtClean="0"/>
              <a:t>adopt a </a:t>
            </a:r>
            <a:r>
              <a:rPr lang="en-US" dirty="0" smtClean="0"/>
              <a:t>competitive behavior</a:t>
            </a:r>
          </a:p>
          <a:p>
            <a:r>
              <a:rPr lang="en-US" dirty="0" smtClean="0"/>
              <a:t>It means that competitive behavior is a choice of schools, not a innate condition of markets.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/>
              <a:t>How</a:t>
            </a:r>
            <a:r>
              <a:rPr lang="pt-PT" dirty="0" smtClean="0"/>
              <a:t> </a:t>
            </a:r>
            <a:r>
              <a:rPr lang="pt-PT" dirty="0" err="1" smtClean="0"/>
              <a:t>schools</a:t>
            </a:r>
            <a:r>
              <a:rPr lang="pt-PT" dirty="0" smtClean="0"/>
              <a:t> </a:t>
            </a:r>
            <a:r>
              <a:rPr lang="pt-PT" dirty="0" err="1" smtClean="0"/>
              <a:t>deal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</a:t>
            </a:r>
            <a:r>
              <a:rPr lang="pt-PT" dirty="0" err="1" smtClean="0"/>
              <a:t>competition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diversity</a:t>
            </a:r>
            <a:endParaRPr lang="pt-PT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consequence of competition is an investment in marketing</a:t>
            </a:r>
          </a:p>
          <a:p>
            <a:pPr lvl="1"/>
            <a:r>
              <a:rPr lang="en-US" dirty="0" smtClean="0"/>
              <a:t>Loss of efficiency</a:t>
            </a:r>
          </a:p>
          <a:p>
            <a:pPr lvl="1"/>
            <a:r>
              <a:rPr lang="en-US" dirty="0" smtClean="0"/>
              <a:t>Ever more complex marketing strategies (cf. UK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 Portugal, parents choose mainly because of reputation. How do schools use it for marketing:</a:t>
            </a:r>
          </a:p>
          <a:p>
            <a:pPr lvl="1"/>
            <a:r>
              <a:rPr lang="en-US" dirty="0" smtClean="0"/>
              <a:t>Opening to local community (São </a:t>
            </a:r>
            <a:r>
              <a:rPr lang="en-US" dirty="0" err="1" smtClean="0"/>
              <a:t>João</a:t>
            </a:r>
            <a:r>
              <a:rPr lang="en-US" dirty="0" smtClean="0"/>
              <a:t> de </a:t>
            </a:r>
            <a:r>
              <a:rPr lang="en-US" dirty="0" err="1" smtClean="0"/>
              <a:t>Brito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Creating a quality brand (</a:t>
            </a:r>
            <a:r>
              <a:rPr lang="en-US" dirty="0" err="1" smtClean="0"/>
              <a:t>Grupo</a:t>
            </a:r>
            <a:r>
              <a:rPr lang="en-US" dirty="0" smtClean="0"/>
              <a:t> GPS)</a:t>
            </a:r>
          </a:p>
          <a:p>
            <a:pPr lvl="1"/>
            <a:r>
              <a:rPr lang="en-US" dirty="0" smtClean="0"/>
              <a:t>Involving parents (</a:t>
            </a:r>
            <a:r>
              <a:rPr lang="en-US" dirty="0" err="1" smtClean="0"/>
              <a:t>Colégio</a:t>
            </a:r>
            <a:r>
              <a:rPr lang="en-US" dirty="0" smtClean="0"/>
              <a:t> </a:t>
            </a:r>
            <a:r>
              <a:rPr lang="en-US" dirty="0" err="1" smtClean="0"/>
              <a:t>Planalto</a:t>
            </a:r>
            <a:r>
              <a:rPr lang="en-US" dirty="0" smtClean="0"/>
              <a:t>)</a:t>
            </a:r>
            <a:endParaRPr lang="pt-PT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Efficiency (costs) and </a:t>
            </a:r>
            <a:r>
              <a:rPr lang="en-US" dirty="0" smtClean="0"/>
              <a:t>diversity</a:t>
            </a:r>
            <a:endParaRPr lang="pt-PT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Efficiency = equal or higher achievement at a lower per-pupil cost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dilemma: diversity adds costs!</a:t>
            </a:r>
          </a:p>
          <a:p>
            <a:r>
              <a:rPr lang="en-US" dirty="0" smtClean="0"/>
              <a:t>The first danger: </a:t>
            </a:r>
            <a:r>
              <a:rPr lang="en-US" dirty="0" err="1" smtClean="0"/>
              <a:t>inefficency</a:t>
            </a:r>
            <a:r>
              <a:rPr lang="en-US" dirty="0" smtClean="0"/>
              <a:t> (no better results)</a:t>
            </a:r>
          </a:p>
          <a:p>
            <a:r>
              <a:rPr lang="en-US" dirty="0" smtClean="0"/>
              <a:t>The second danger: create </a:t>
            </a:r>
            <a:r>
              <a:rPr lang="en-US" dirty="0" smtClean="0"/>
              <a:t>diversity that students do not want/need.</a:t>
            </a:r>
            <a:endParaRPr lang="pt-PT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schools adapt to the need of diversity</a:t>
            </a:r>
            <a:endParaRPr lang="pt-PT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Cosmetic customization</a:t>
            </a:r>
          </a:p>
          <a:p>
            <a:r>
              <a:rPr lang="en-US" dirty="0" smtClean="0"/>
              <a:t>Postponing the decoupling point</a:t>
            </a:r>
          </a:p>
          <a:p>
            <a:r>
              <a:rPr lang="en-US" dirty="0" smtClean="0"/>
              <a:t>Collaborations and combinations</a:t>
            </a:r>
          </a:p>
          <a:p>
            <a:r>
              <a:rPr lang="en-US" dirty="0" smtClean="0"/>
              <a:t>Reducing heterogeneity</a:t>
            </a:r>
          </a:p>
          <a:p>
            <a:r>
              <a:rPr lang="en-US" dirty="0" smtClean="0"/>
              <a:t>Adding resources</a:t>
            </a:r>
          </a:p>
          <a:p>
            <a:r>
              <a:rPr lang="en-US" dirty="0" smtClean="0"/>
              <a:t>Digitizing learning material (e-learning)</a:t>
            </a:r>
            <a:endParaRPr lang="pt-PT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/>
              <a:t>Conclusion</a:t>
            </a:r>
            <a:r>
              <a:rPr lang="pt-PT" dirty="0" smtClean="0"/>
              <a:t>: </a:t>
            </a:r>
            <a:r>
              <a:rPr lang="pt-PT" dirty="0" err="1" smtClean="0"/>
              <a:t>why</a:t>
            </a:r>
            <a:r>
              <a:rPr lang="pt-PT" dirty="0" smtClean="0"/>
              <a:t> </a:t>
            </a:r>
            <a:r>
              <a:rPr lang="pt-PT" dirty="0" err="1" smtClean="0"/>
              <a:t>don’t</a:t>
            </a:r>
            <a:r>
              <a:rPr lang="pt-PT" dirty="0" smtClean="0"/>
              <a:t> </a:t>
            </a:r>
            <a:r>
              <a:rPr lang="pt-PT" dirty="0" err="1" smtClean="0"/>
              <a:t>education</a:t>
            </a:r>
            <a:r>
              <a:rPr lang="pt-PT" dirty="0" smtClean="0"/>
              <a:t> </a:t>
            </a:r>
            <a:r>
              <a:rPr lang="pt-PT" dirty="0" err="1" smtClean="0"/>
              <a:t>markets</a:t>
            </a:r>
            <a:r>
              <a:rPr lang="pt-PT" dirty="0" smtClean="0"/>
              <a:t> </a:t>
            </a:r>
            <a:r>
              <a:rPr lang="pt-PT" dirty="0" err="1" smtClean="0"/>
              <a:t>work</a:t>
            </a:r>
            <a:r>
              <a:rPr lang="pt-PT" dirty="0" smtClean="0"/>
              <a:t> </a:t>
            </a:r>
            <a:r>
              <a:rPr lang="pt-PT" dirty="0" err="1" smtClean="0"/>
              <a:t>better</a:t>
            </a:r>
            <a:r>
              <a:rPr lang="pt-PT" dirty="0" smtClean="0"/>
              <a:t>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err="1" smtClean="0"/>
              <a:t>Information</a:t>
            </a:r>
            <a:r>
              <a:rPr lang="pt-PT" dirty="0" smtClean="0"/>
              <a:t> does </a:t>
            </a:r>
            <a:r>
              <a:rPr lang="pt-PT" dirty="0" err="1" smtClean="0"/>
              <a:t>not</a:t>
            </a:r>
            <a:r>
              <a:rPr lang="pt-PT" dirty="0" smtClean="0"/>
              <a:t> </a:t>
            </a:r>
            <a:r>
              <a:rPr lang="pt-PT" dirty="0" err="1" smtClean="0"/>
              <a:t>reach</a:t>
            </a:r>
            <a:r>
              <a:rPr lang="pt-PT" dirty="0" smtClean="0"/>
              <a:t> </a:t>
            </a:r>
            <a:r>
              <a:rPr lang="pt-PT" dirty="0" err="1" smtClean="0"/>
              <a:t>parents</a:t>
            </a:r>
            <a:r>
              <a:rPr lang="pt-PT" dirty="0" smtClean="0"/>
              <a:t> </a:t>
            </a:r>
            <a:r>
              <a:rPr lang="pt-PT" dirty="0" err="1" smtClean="0"/>
              <a:t>properly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School</a:t>
            </a:r>
            <a:r>
              <a:rPr lang="pt-PT" dirty="0" smtClean="0"/>
              <a:t> </a:t>
            </a:r>
            <a:r>
              <a:rPr lang="pt-PT" dirty="0" err="1" smtClean="0"/>
              <a:t>leaders</a:t>
            </a:r>
            <a:r>
              <a:rPr lang="pt-PT" dirty="0" smtClean="0"/>
              <a:t> </a:t>
            </a:r>
            <a:r>
              <a:rPr lang="pt-PT" dirty="0" err="1" smtClean="0"/>
              <a:t>don’t</a:t>
            </a:r>
            <a:r>
              <a:rPr lang="pt-PT" dirty="0" smtClean="0"/>
              <a:t> </a:t>
            </a:r>
            <a:r>
              <a:rPr lang="pt-PT" dirty="0" err="1" smtClean="0"/>
              <a:t>have</a:t>
            </a:r>
            <a:r>
              <a:rPr lang="pt-PT" dirty="0" smtClean="0"/>
              <a:t> </a:t>
            </a:r>
            <a:r>
              <a:rPr lang="pt-PT" dirty="0" err="1" smtClean="0"/>
              <a:t>quality</a:t>
            </a:r>
            <a:r>
              <a:rPr lang="pt-PT" dirty="0" smtClean="0"/>
              <a:t> </a:t>
            </a:r>
            <a:r>
              <a:rPr lang="pt-PT" dirty="0" err="1" smtClean="0"/>
              <a:t>information</a:t>
            </a:r>
            <a:r>
              <a:rPr lang="pt-PT" dirty="0" smtClean="0"/>
              <a:t> </a:t>
            </a:r>
            <a:r>
              <a:rPr lang="pt-PT" dirty="0" err="1" smtClean="0"/>
              <a:t>about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school</a:t>
            </a:r>
            <a:r>
              <a:rPr lang="pt-PT" dirty="0" smtClean="0"/>
              <a:t> </a:t>
            </a:r>
            <a:r>
              <a:rPr lang="pt-PT" dirty="0" err="1" smtClean="0"/>
              <a:t>market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their</a:t>
            </a:r>
            <a:r>
              <a:rPr lang="pt-PT" dirty="0" smtClean="0"/>
              <a:t> </a:t>
            </a:r>
            <a:r>
              <a:rPr lang="pt-PT" dirty="0" err="1" smtClean="0"/>
              <a:t>area</a:t>
            </a:r>
            <a:r>
              <a:rPr lang="pt-PT" dirty="0" smtClean="0"/>
              <a:t>.</a:t>
            </a:r>
          </a:p>
          <a:p>
            <a:r>
              <a:rPr lang="pt-PT" dirty="0" smtClean="0"/>
              <a:t>Marketing </a:t>
            </a:r>
            <a:r>
              <a:rPr lang="pt-PT" dirty="0" err="1" smtClean="0"/>
              <a:t>strategies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are more </a:t>
            </a:r>
            <a:r>
              <a:rPr lang="pt-PT" dirty="0" err="1" smtClean="0"/>
              <a:t>emotional</a:t>
            </a:r>
            <a:r>
              <a:rPr lang="pt-PT" dirty="0" smtClean="0"/>
              <a:t> </a:t>
            </a:r>
            <a:r>
              <a:rPr lang="pt-PT" dirty="0" err="1" smtClean="0"/>
              <a:t>than</a:t>
            </a:r>
            <a:r>
              <a:rPr lang="pt-PT" dirty="0" smtClean="0"/>
              <a:t> </a:t>
            </a:r>
            <a:r>
              <a:rPr lang="pt-PT" dirty="0" err="1" smtClean="0"/>
              <a:t>based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quality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School</a:t>
            </a:r>
            <a:r>
              <a:rPr lang="pt-PT" dirty="0" smtClean="0"/>
              <a:t> </a:t>
            </a:r>
            <a:r>
              <a:rPr lang="pt-PT" dirty="0" err="1" smtClean="0"/>
              <a:t>choice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access</a:t>
            </a:r>
            <a:r>
              <a:rPr lang="pt-PT" dirty="0" smtClean="0"/>
              <a:t> to </a:t>
            </a:r>
            <a:r>
              <a:rPr lang="pt-PT" dirty="0" err="1" smtClean="0"/>
              <a:t>schools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harder</a:t>
            </a:r>
            <a:r>
              <a:rPr lang="pt-PT" dirty="0" smtClean="0"/>
              <a:t> </a:t>
            </a:r>
            <a:r>
              <a:rPr lang="pt-PT" dirty="0" err="1" smtClean="0"/>
              <a:t>than</a:t>
            </a:r>
            <a:r>
              <a:rPr lang="pt-PT" dirty="0" smtClean="0"/>
              <a:t> </a:t>
            </a:r>
            <a:r>
              <a:rPr lang="pt-PT" dirty="0" err="1" smtClean="0"/>
              <a:t>it</a:t>
            </a:r>
            <a:r>
              <a:rPr lang="pt-PT" dirty="0" smtClean="0"/>
              <a:t> </a:t>
            </a:r>
            <a:r>
              <a:rPr lang="pt-PT" dirty="0" err="1" smtClean="0"/>
              <a:t>would</a:t>
            </a:r>
            <a:r>
              <a:rPr lang="pt-PT" dirty="0" smtClean="0"/>
              <a:t> </a:t>
            </a:r>
            <a:r>
              <a:rPr lang="pt-PT" dirty="0" err="1" smtClean="0"/>
              <a:t>seem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Increasing</a:t>
            </a:r>
            <a:r>
              <a:rPr lang="pt-PT" dirty="0" smtClean="0"/>
              <a:t> </a:t>
            </a:r>
            <a:r>
              <a:rPr lang="pt-PT" dirty="0" err="1" smtClean="0"/>
              <a:t>house</a:t>
            </a:r>
            <a:r>
              <a:rPr lang="pt-PT" dirty="0" smtClean="0"/>
              <a:t> </a:t>
            </a:r>
            <a:r>
              <a:rPr lang="pt-PT" dirty="0" err="1" smtClean="0"/>
              <a:t>prices</a:t>
            </a:r>
            <a:r>
              <a:rPr lang="pt-PT" dirty="0" smtClean="0"/>
              <a:t> </a:t>
            </a:r>
            <a:r>
              <a:rPr lang="pt-PT" dirty="0" err="1" smtClean="0"/>
              <a:t>around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best</a:t>
            </a:r>
            <a:r>
              <a:rPr lang="pt-PT" dirty="0" smtClean="0"/>
              <a:t> </a:t>
            </a:r>
            <a:r>
              <a:rPr lang="pt-PT" dirty="0" err="1" smtClean="0"/>
              <a:t>schools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It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easier</a:t>
            </a:r>
            <a:r>
              <a:rPr lang="pt-PT" dirty="0" smtClean="0"/>
              <a:t> to </a:t>
            </a:r>
            <a:r>
              <a:rPr lang="pt-PT" dirty="0" err="1" smtClean="0"/>
              <a:t>invest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marketing </a:t>
            </a:r>
            <a:r>
              <a:rPr lang="pt-PT" dirty="0" err="1" smtClean="0"/>
              <a:t>than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quality</a:t>
            </a:r>
            <a:r>
              <a:rPr lang="pt-PT" dirty="0" smtClean="0"/>
              <a:t>.</a:t>
            </a:r>
            <a:endParaRPr lang="pt-P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Reflection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PT" dirty="0" err="1" smtClean="0"/>
              <a:t>Freedom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choice</a:t>
            </a:r>
            <a:r>
              <a:rPr lang="pt-PT" dirty="0" smtClean="0"/>
              <a:t> </a:t>
            </a:r>
            <a:r>
              <a:rPr lang="pt-PT" dirty="0" err="1" smtClean="0"/>
              <a:t>means</a:t>
            </a:r>
            <a:r>
              <a:rPr lang="pt-PT" dirty="0" smtClean="0"/>
              <a:t>, </a:t>
            </a:r>
            <a:r>
              <a:rPr lang="pt-PT" dirty="0" err="1" smtClean="0"/>
              <a:t>first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all</a:t>
            </a:r>
            <a:r>
              <a:rPr lang="pt-PT" dirty="0" smtClean="0"/>
              <a:t>, </a:t>
            </a:r>
            <a:r>
              <a:rPr lang="pt-PT" dirty="0" err="1" smtClean="0"/>
              <a:t>having</a:t>
            </a:r>
            <a:r>
              <a:rPr lang="pt-PT" dirty="0" smtClean="0"/>
              <a:t> </a:t>
            </a:r>
            <a:r>
              <a:rPr lang="pt-PT" dirty="0" err="1" smtClean="0"/>
              <a:t>choices</a:t>
            </a:r>
            <a:r>
              <a:rPr lang="pt-PT" dirty="0" smtClean="0"/>
              <a:t> to </a:t>
            </a:r>
            <a:r>
              <a:rPr lang="pt-PT" dirty="0" err="1" smtClean="0"/>
              <a:t>choose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, </a:t>
            </a:r>
            <a:r>
              <a:rPr lang="pt-PT" dirty="0" err="1" smtClean="0"/>
              <a:t>ie</a:t>
            </a:r>
            <a:r>
              <a:rPr lang="pt-PT" dirty="0" smtClean="0"/>
              <a:t> </a:t>
            </a:r>
            <a:r>
              <a:rPr lang="pt-PT" dirty="0" err="1" smtClean="0"/>
              <a:t>diversity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Diversity</a:t>
            </a:r>
            <a:r>
              <a:rPr lang="pt-PT" dirty="0" smtClean="0"/>
              <a:t> </a:t>
            </a:r>
            <a:r>
              <a:rPr lang="pt-PT" dirty="0" err="1" smtClean="0"/>
              <a:t>should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main</a:t>
            </a:r>
            <a:r>
              <a:rPr lang="pt-PT" dirty="0" smtClean="0"/>
              <a:t> </a:t>
            </a:r>
            <a:r>
              <a:rPr lang="pt-PT" dirty="0" err="1" smtClean="0"/>
              <a:t>idea</a:t>
            </a:r>
            <a:r>
              <a:rPr lang="pt-PT" dirty="0" smtClean="0"/>
              <a:t>, </a:t>
            </a:r>
            <a:r>
              <a:rPr lang="pt-PT" dirty="0" err="1" smtClean="0"/>
              <a:t>not</a:t>
            </a:r>
            <a:r>
              <a:rPr lang="pt-PT" dirty="0" smtClean="0"/>
              <a:t> </a:t>
            </a:r>
            <a:r>
              <a:rPr lang="pt-PT" dirty="0" err="1" smtClean="0"/>
              <a:t>quality</a:t>
            </a:r>
            <a:r>
              <a:rPr lang="pt-PT" dirty="0" smtClean="0"/>
              <a:t>. </a:t>
            </a:r>
            <a:r>
              <a:rPr lang="pt-PT" dirty="0" err="1" smtClean="0"/>
              <a:t>Many</a:t>
            </a:r>
            <a:r>
              <a:rPr lang="pt-PT" dirty="0" smtClean="0"/>
              <a:t> </a:t>
            </a:r>
            <a:r>
              <a:rPr lang="pt-PT" dirty="0" err="1" smtClean="0"/>
              <a:t>critics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school</a:t>
            </a:r>
            <a:r>
              <a:rPr lang="pt-PT" dirty="0" smtClean="0"/>
              <a:t> </a:t>
            </a:r>
            <a:r>
              <a:rPr lang="pt-PT" dirty="0" err="1" smtClean="0"/>
              <a:t>choice</a:t>
            </a:r>
            <a:r>
              <a:rPr lang="pt-PT" dirty="0" smtClean="0"/>
              <a:t> </a:t>
            </a:r>
            <a:r>
              <a:rPr lang="pt-PT" dirty="0" err="1" smtClean="0"/>
              <a:t>question</a:t>
            </a:r>
            <a:r>
              <a:rPr lang="pt-PT" dirty="0" smtClean="0"/>
              <a:t> </a:t>
            </a:r>
            <a:r>
              <a:rPr lang="pt-PT" dirty="0" err="1" smtClean="0"/>
              <a:t>it</a:t>
            </a:r>
            <a:r>
              <a:rPr lang="pt-PT" dirty="0" smtClean="0"/>
              <a:t> </a:t>
            </a:r>
            <a:r>
              <a:rPr lang="pt-PT" dirty="0" err="1" smtClean="0"/>
              <a:t>because</a:t>
            </a:r>
            <a:r>
              <a:rPr lang="pt-PT" dirty="0" smtClean="0"/>
              <a:t> </a:t>
            </a:r>
            <a:r>
              <a:rPr lang="pt-PT" dirty="0" err="1" smtClean="0"/>
              <a:t>it</a:t>
            </a:r>
            <a:r>
              <a:rPr lang="pt-PT" dirty="0" smtClean="0"/>
              <a:t> </a:t>
            </a:r>
            <a:r>
              <a:rPr lang="pt-PT" dirty="0" err="1" smtClean="0"/>
              <a:t>has</a:t>
            </a:r>
            <a:r>
              <a:rPr lang="pt-PT" dirty="0" smtClean="0"/>
              <a:t> </a:t>
            </a:r>
            <a:r>
              <a:rPr lang="pt-PT" dirty="0" err="1" smtClean="0"/>
              <a:t>not</a:t>
            </a:r>
            <a:r>
              <a:rPr lang="pt-PT" dirty="0" smtClean="0"/>
              <a:t> </a:t>
            </a:r>
            <a:r>
              <a:rPr lang="pt-PT" dirty="0" err="1" smtClean="0"/>
              <a:t>improve</a:t>
            </a:r>
            <a:r>
              <a:rPr lang="pt-PT" dirty="0" smtClean="0"/>
              <a:t> </a:t>
            </a:r>
            <a:r>
              <a:rPr lang="pt-PT" dirty="0" err="1" smtClean="0"/>
              <a:t>quality</a:t>
            </a:r>
            <a:r>
              <a:rPr lang="pt-PT" dirty="0" smtClean="0"/>
              <a:t>.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true</a:t>
            </a:r>
            <a:r>
              <a:rPr lang="pt-PT" dirty="0" smtClean="0"/>
              <a:t>?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don’t</a:t>
            </a:r>
            <a:r>
              <a:rPr lang="pt-PT" dirty="0" smtClean="0"/>
              <a:t> </a:t>
            </a:r>
            <a:r>
              <a:rPr lang="pt-PT" dirty="0" err="1" smtClean="0"/>
              <a:t>really</a:t>
            </a:r>
            <a:r>
              <a:rPr lang="pt-PT" dirty="0" smtClean="0"/>
              <a:t> </a:t>
            </a:r>
            <a:r>
              <a:rPr lang="pt-PT" dirty="0" err="1" smtClean="0"/>
              <a:t>know</a:t>
            </a:r>
            <a:r>
              <a:rPr lang="pt-PT" dirty="0" smtClean="0"/>
              <a:t>, </a:t>
            </a:r>
            <a:r>
              <a:rPr lang="pt-PT" dirty="0" err="1" smtClean="0"/>
              <a:t>but</a:t>
            </a:r>
            <a:r>
              <a:rPr lang="pt-PT" dirty="0" smtClean="0"/>
              <a:t>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know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, </a:t>
            </a:r>
            <a:r>
              <a:rPr lang="pt-PT" dirty="0" err="1" smtClean="0"/>
              <a:t>at</a:t>
            </a:r>
            <a:r>
              <a:rPr lang="pt-PT" dirty="0" smtClean="0"/>
              <a:t> </a:t>
            </a:r>
            <a:r>
              <a:rPr lang="pt-PT" dirty="0" err="1" smtClean="0"/>
              <a:t>least</a:t>
            </a:r>
            <a:r>
              <a:rPr lang="pt-PT" dirty="0" smtClean="0"/>
              <a:t>, </a:t>
            </a:r>
            <a:r>
              <a:rPr lang="pt-PT" dirty="0" err="1" smtClean="0"/>
              <a:t>quality</a:t>
            </a:r>
            <a:r>
              <a:rPr lang="pt-PT" dirty="0" smtClean="0"/>
              <a:t> </a:t>
            </a:r>
            <a:r>
              <a:rPr lang="pt-PT" dirty="0" err="1" smtClean="0"/>
              <a:t>has</a:t>
            </a:r>
            <a:r>
              <a:rPr lang="pt-PT" dirty="0" smtClean="0"/>
              <a:t> </a:t>
            </a:r>
            <a:r>
              <a:rPr lang="pt-PT" dirty="0" err="1" smtClean="0"/>
              <a:t>not</a:t>
            </a:r>
            <a:r>
              <a:rPr lang="pt-PT" dirty="0" smtClean="0"/>
              <a:t> </a:t>
            </a:r>
            <a:r>
              <a:rPr lang="pt-PT" dirty="0" err="1" smtClean="0"/>
              <a:t>decreased</a:t>
            </a:r>
            <a:r>
              <a:rPr lang="pt-PT" dirty="0" smtClean="0"/>
              <a:t>,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children</a:t>
            </a:r>
            <a:r>
              <a:rPr lang="pt-PT" dirty="0" smtClean="0"/>
              <a:t> </a:t>
            </a:r>
            <a:r>
              <a:rPr lang="pt-PT" dirty="0" err="1" smtClean="0"/>
              <a:t>have</a:t>
            </a:r>
            <a:r>
              <a:rPr lang="pt-PT" dirty="0" smtClean="0"/>
              <a:t> </a:t>
            </a:r>
            <a:r>
              <a:rPr lang="pt-PT" dirty="0" err="1" smtClean="0"/>
              <a:t>now</a:t>
            </a:r>
            <a:r>
              <a:rPr lang="pt-PT" dirty="0" smtClean="0"/>
              <a:t> more </a:t>
            </a:r>
            <a:r>
              <a:rPr lang="pt-PT" dirty="0" err="1" smtClean="0"/>
              <a:t>options</a:t>
            </a:r>
            <a:r>
              <a:rPr lang="pt-PT" dirty="0" smtClean="0"/>
              <a:t> for </a:t>
            </a:r>
            <a:r>
              <a:rPr lang="pt-PT" dirty="0" err="1" smtClean="0"/>
              <a:t>their</a:t>
            </a:r>
            <a:r>
              <a:rPr lang="pt-PT" dirty="0" smtClean="0"/>
              <a:t> </a:t>
            </a:r>
            <a:r>
              <a:rPr lang="pt-PT" dirty="0" err="1" smtClean="0"/>
              <a:t>education</a:t>
            </a:r>
            <a:r>
              <a:rPr lang="pt-PT" dirty="0" smtClean="0"/>
              <a:t>. </a:t>
            </a:r>
          </a:p>
          <a:p>
            <a:endParaRPr lang="pt-PT" dirty="0" smtClean="0"/>
          </a:p>
          <a:p>
            <a:r>
              <a:rPr lang="pt-PT" dirty="0" err="1" smtClean="0"/>
              <a:t>How</a:t>
            </a:r>
            <a:r>
              <a:rPr lang="pt-PT" dirty="0" smtClean="0"/>
              <a:t> do </a:t>
            </a:r>
            <a:r>
              <a:rPr lang="pt-PT" dirty="0" err="1" smtClean="0"/>
              <a:t>schools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different</a:t>
            </a:r>
            <a:r>
              <a:rPr lang="pt-PT" dirty="0" smtClean="0"/>
              <a:t> </a:t>
            </a:r>
            <a:r>
              <a:rPr lang="pt-PT" dirty="0" err="1" smtClean="0"/>
              <a:t>countries</a:t>
            </a:r>
            <a:r>
              <a:rPr lang="pt-PT" dirty="0" smtClean="0"/>
              <a:t> </a:t>
            </a:r>
            <a:r>
              <a:rPr lang="pt-PT" dirty="0" err="1" smtClean="0"/>
              <a:t>have</a:t>
            </a:r>
            <a:r>
              <a:rPr lang="pt-PT" dirty="0" smtClean="0"/>
              <a:t> </a:t>
            </a:r>
            <a:r>
              <a:rPr lang="pt-PT" dirty="0" err="1" smtClean="0"/>
              <a:t>developed</a:t>
            </a:r>
            <a:r>
              <a:rPr lang="pt-PT" dirty="0" smtClean="0"/>
              <a:t> </a:t>
            </a:r>
            <a:r>
              <a:rPr lang="pt-PT" dirty="0" err="1" smtClean="0"/>
              <a:t>diversity</a:t>
            </a:r>
            <a:r>
              <a:rPr lang="pt-PT" dirty="0" smtClean="0"/>
              <a:t>?</a:t>
            </a:r>
            <a:endParaRPr lang="pt-P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end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err="1" smtClean="0"/>
              <a:t>Thank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.</a:t>
            </a: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dirty="0" err="1" smtClean="0"/>
              <a:t>ahcristo@gmail.com</a:t>
            </a:r>
            <a:endParaRPr lang="pt-P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Presentation</a:t>
            </a:r>
            <a:endParaRPr lang="pt-PT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smtClean="0"/>
              <a:t>SYSTEM - </a:t>
            </a:r>
            <a:r>
              <a:rPr lang="pt-PT" dirty="0" err="1" smtClean="0"/>
              <a:t>Effects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competition</a:t>
            </a:r>
            <a:endParaRPr lang="pt-PT" dirty="0"/>
          </a:p>
          <a:p>
            <a:pPr lvl="1"/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Effects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student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achievement</a:t>
            </a:r>
            <a:endParaRPr lang="pt-PT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Effects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performance </a:t>
            </a:r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state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schools</a:t>
            </a:r>
            <a:endParaRPr lang="pt-PT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pt-PT" dirty="0" smtClean="0"/>
              <a:t>PARENTS - </a:t>
            </a:r>
            <a:r>
              <a:rPr lang="pt-PT" dirty="0" err="1" smtClean="0"/>
              <a:t>How</a:t>
            </a:r>
            <a:r>
              <a:rPr lang="pt-PT" dirty="0" smtClean="0"/>
              <a:t> </a:t>
            </a:r>
            <a:r>
              <a:rPr lang="pt-PT" dirty="0" err="1" smtClean="0"/>
              <a:t>parents</a:t>
            </a:r>
            <a:r>
              <a:rPr lang="pt-PT" dirty="0" smtClean="0"/>
              <a:t> </a:t>
            </a:r>
            <a:r>
              <a:rPr lang="pt-PT" dirty="0" err="1" smtClean="0"/>
              <a:t>choose</a:t>
            </a:r>
            <a:r>
              <a:rPr lang="pt-PT" dirty="0" smtClean="0"/>
              <a:t> </a:t>
            </a:r>
            <a:r>
              <a:rPr lang="pt-PT" dirty="0" err="1" smtClean="0"/>
              <a:t>their</a:t>
            </a:r>
            <a:r>
              <a:rPr lang="pt-PT" dirty="0" smtClean="0"/>
              <a:t> </a:t>
            </a:r>
            <a:r>
              <a:rPr lang="pt-PT" dirty="0" err="1" smtClean="0"/>
              <a:t>children’s</a:t>
            </a:r>
            <a:r>
              <a:rPr lang="pt-PT" dirty="0" smtClean="0"/>
              <a:t> </a:t>
            </a:r>
            <a:r>
              <a:rPr lang="pt-PT" dirty="0" err="1" smtClean="0"/>
              <a:t>school</a:t>
            </a:r>
            <a:r>
              <a:rPr lang="pt-PT" dirty="0" smtClean="0"/>
              <a:t>?</a:t>
            </a:r>
          </a:p>
          <a:p>
            <a:pPr lvl="1"/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And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why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some </a:t>
            </a:r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choose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private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over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public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  <a:endParaRPr lang="pt-PT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pt-PT" dirty="0" smtClean="0"/>
              <a:t>SCHOOLS – </a:t>
            </a:r>
            <a:r>
              <a:rPr lang="pt-PT" dirty="0" err="1" smtClean="0"/>
              <a:t>How</a:t>
            </a:r>
            <a:r>
              <a:rPr lang="pt-PT" dirty="0" smtClean="0"/>
              <a:t> to </a:t>
            </a:r>
            <a:r>
              <a:rPr lang="pt-PT" dirty="0" err="1" smtClean="0"/>
              <a:t>deal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</a:t>
            </a:r>
            <a:r>
              <a:rPr lang="pt-PT" dirty="0" err="1" smtClean="0"/>
              <a:t>competition</a:t>
            </a:r>
            <a:r>
              <a:rPr lang="pt-PT" dirty="0" smtClean="0"/>
              <a:t>?</a:t>
            </a:r>
            <a:endParaRPr lang="pt-PT" dirty="0"/>
          </a:p>
          <a:p>
            <a:pPr lvl="1"/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Adaptation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and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efficiency</a:t>
            </a:r>
            <a:endParaRPr lang="pt-PT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Reputation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as a marketing </a:t>
            </a:r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strategy</a:t>
            </a:r>
            <a:endParaRPr lang="pt-PT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Efficiency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cost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vs </a:t>
            </a:r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diversity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a </a:t>
            </a:r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dilemma</a:t>
            </a:r>
            <a:endParaRPr lang="pt-PT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Diversity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as a </a:t>
            </a:r>
            <a:r>
              <a:rPr lang="pt-P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strategy</a:t>
            </a:r>
            <a:endParaRPr lang="pt-PT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pt-PT" dirty="0" err="1" smtClean="0"/>
              <a:t>Why</a:t>
            </a:r>
            <a:r>
              <a:rPr lang="pt-PT" dirty="0" smtClean="0"/>
              <a:t> </a:t>
            </a:r>
            <a:r>
              <a:rPr lang="pt-PT" dirty="0" err="1" smtClean="0"/>
              <a:t>don’t</a:t>
            </a:r>
            <a:r>
              <a:rPr lang="pt-PT" dirty="0" smtClean="0"/>
              <a:t> </a:t>
            </a:r>
            <a:r>
              <a:rPr lang="pt-PT" dirty="0" err="1" smtClean="0"/>
              <a:t>school</a:t>
            </a:r>
            <a:r>
              <a:rPr lang="pt-PT" dirty="0" smtClean="0"/>
              <a:t> </a:t>
            </a:r>
            <a:r>
              <a:rPr lang="pt-PT" dirty="0" err="1" smtClean="0"/>
              <a:t>markets</a:t>
            </a:r>
            <a:r>
              <a:rPr lang="pt-PT" dirty="0" smtClean="0"/>
              <a:t> </a:t>
            </a:r>
            <a:r>
              <a:rPr lang="pt-PT" dirty="0" err="1" smtClean="0"/>
              <a:t>work</a:t>
            </a:r>
            <a:r>
              <a:rPr lang="pt-PT" dirty="0" smtClean="0"/>
              <a:t> </a:t>
            </a:r>
            <a:r>
              <a:rPr lang="pt-PT" dirty="0" err="1" smtClean="0"/>
              <a:t>better</a:t>
            </a:r>
            <a:r>
              <a:rPr lang="pt-PT" dirty="0" smtClean="0"/>
              <a:t>?</a:t>
            </a:r>
            <a:endParaRPr lang="pt-P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What</a:t>
            </a:r>
            <a:r>
              <a:rPr lang="pt-PT" dirty="0" smtClean="0"/>
              <a:t> are </a:t>
            </a:r>
            <a:r>
              <a:rPr lang="pt-PT" dirty="0" err="1" smtClean="0"/>
              <a:t>markets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Education</a:t>
            </a:r>
            <a:r>
              <a:rPr lang="pt-PT" dirty="0" smtClean="0"/>
              <a:t>?</a:t>
            </a:r>
            <a:endParaRPr lang="pt-PT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err="1" smtClean="0"/>
              <a:t>In</a:t>
            </a:r>
            <a:r>
              <a:rPr lang="pt-PT" dirty="0" smtClean="0"/>
              <a:t> OECD, </a:t>
            </a:r>
            <a:r>
              <a:rPr lang="pt-PT" dirty="0" err="1" smtClean="0"/>
              <a:t>markets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education</a:t>
            </a:r>
            <a:r>
              <a:rPr lang="pt-PT" dirty="0" smtClean="0"/>
              <a:t> are a </a:t>
            </a:r>
            <a:r>
              <a:rPr lang="pt-PT" dirty="0" err="1" smtClean="0"/>
              <a:t>reality</a:t>
            </a:r>
            <a:r>
              <a:rPr lang="pt-PT" dirty="0" smtClean="0"/>
              <a:t>, </a:t>
            </a:r>
            <a:r>
              <a:rPr lang="pt-PT" dirty="0" err="1" smtClean="0"/>
              <a:t>even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countries</a:t>
            </a:r>
            <a:r>
              <a:rPr lang="pt-PT" dirty="0" smtClean="0"/>
              <a:t> </a:t>
            </a:r>
            <a:r>
              <a:rPr lang="pt-PT" dirty="0" err="1" smtClean="0"/>
              <a:t>where</a:t>
            </a:r>
            <a:r>
              <a:rPr lang="pt-PT" dirty="0" smtClean="0"/>
              <a:t> </a:t>
            </a:r>
            <a:r>
              <a:rPr lang="pt-PT" dirty="0" err="1" smtClean="0"/>
              <a:t>there’s</a:t>
            </a:r>
            <a:r>
              <a:rPr lang="pt-PT" dirty="0" smtClean="0"/>
              <a:t> no </a:t>
            </a:r>
            <a:r>
              <a:rPr lang="pt-PT" dirty="0" err="1" smtClean="0"/>
              <a:t>school</a:t>
            </a:r>
            <a:r>
              <a:rPr lang="pt-PT" dirty="0" smtClean="0"/>
              <a:t> </a:t>
            </a:r>
            <a:r>
              <a:rPr lang="pt-PT" dirty="0" err="1" smtClean="0"/>
              <a:t>choice</a:t>
            </a:r>
            <a:r>
              <a:rPr lang="pt-PT" dirty="0" smtClean="0"/>
              <a:t>.</a:t>
            </a:r>
            <a:endParaRPr lang="pt-PT" dirty="0"/>
          </a:p>
          <a:p>
            <a:r>
              <a:rPr lang="pt-PT" dirty="0" err="1" smtClean="0"/>
              <a:t>So</a:t>
            </a:r>
            <a:r>
              <a:rPr lang="pt-PT" dirty="0" smtClean="0"/>
              <a:t>, no use </a:t>
            </a:r>
            <a:r>
              <a:rPr lang="pt-PT" dirty="0" err="1" smtClean="0"/>
              <a:t>arguing</a:t>
            </a:r>
            <a:r>
              <a:rPr lang="pt-PT" dirty="0" smtClean="0"/>
              <a:t> </a:t>
            </a:r>
            <a:r>
              <a:rPr lang="pt-PT" dirty="0" err="1" smtClean="0"/>
              <a:t>about</a:t>
            </a:r>
            <a:r>
              <a:rPr lang="pt-PT" dirty="0" smtClean="0"/>
              <a:t> </a:t>
            </a:r>
            <a:r>
              <a:rPr lang="pt-PT" dirty="0" err="1" smtClean="0"/>
              <a:t>it</a:t>
            </a:r>
            <a:r>
              <a:rPr lang="pt-PT" dirty="0" smtClean="0"/>
              <a:t>,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have</a:t>
            </a:r>
            <a:r>
              <a:rPr lang="pt-PT" dirty="0" smtClean="0"/>
              <a:t> to </a:t>
            </a:r>
            <a:r>
              <a:rPr lang="pt-PT" dirty="0" err="1" smtClean="0"/>
              <a:t>learn</a:t>
            </a:r>
            <a:r>
              <a:rPr lang="pt-PT" dirty="0" smtClean="0"/>
              <a:t> </a:t>
            </a:r>
            <a:r>
              <a:rPr lang="pt-PT" dirty="0" err="1" smtClean="0"/>
              <a:t>how</a:t>
            </a:r>
            <a:r>
              <a:rPr lang="pt-PT" dirty="0" smtClean="0"/>
              <a:t> to use </a:t>
            </a:r>
            <a:r>
              <a:rPr lang="pt-PT" dirty="0" err="1" smtClean="0"/>
              <a:t>them</a:t>
            </a:r>
            <a:r>
              <a:rPr lang="pt-PT" dirty="0" smtClean="0"/>
              <a:t> to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beneficit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students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What</a:t>
            </a:r>
            <a:r>
              <a:rPr lang="pt-PT" dirty="0" smtClean="0"/>
              <a:t> are </a:t>
            </a:r>
            <a:r>
              <a:rPr lang="pt-PT" dirty="0" err="1" smtClean="0"/>
              <a:t>market</a:t>
            </a:r>
            <a:r>
              <a:rPr lang="pt-PT" dirty="0" smtClean="0"/>
              <a:t> </a:t>
            </a:r>
            <a:r>
              <a:rPr lang="pt-PT" dirty="0" err="1" smtClean="0"/>
              <a:t>mechanisms</a:t>
            </a:r>
            <a:r>
              <a:rPr lang="pt-PT" dirty="0" smtClean="0"/>
              <a:t>?</a:t>
            </a:r>
          </a:p>
          <a:p>
            <a:pPr lvl="1"/>
            <a:r>
              <a:rPr lang="pt-PT" dirty="0" err="1" smtClean="0"/>
              <a:t>Competition</a:t>
            </a:r>
            <a:endParaRPr lang="pt-PT" dirty="0" smtClean="0"/>
          </a:p>
          <a:p>
            <a:pPr lvl="1"/>
            <a:r>
              <a:rPr lang="pt-PT" dirty="0" err="1" smtClean="0"/>
              <a:t>Choice</a:t>
            </a:r>
            <a:endParaRPr lang="pt-PT" dirty="0" smtClean="0"/>
          </a:p>
          <a:p>
            <a:pPr lvl="1"/>
            <a:r>
              <a:rPr lang="pt-PT" dirty="0" err="1" smtClean="0"/>
              <a:t>Organizational</a:t>
            </a:r>
            <a:r>
              <a:rPr lang="pt-PT" dirty="0" smtClean="0"/>
              <a:t> </a:t>
            </a:r>
            <a:r>
              <a:rPr lang="pt-PT" dirty="0" err="1" smtClean="0"/>
              <a:t>strategy</a:t>
            </a:r>
            <a:endParaRPr lang="pt-P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Effects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students</a:t>
            </a:r>
            <a:r>
              <a:rPr lang="pt-PT" dirty="0" smtClean="0"/>
              <a:t> </a:t>
            </a:r>
            <a:r>
              <a:rPr lang="pt-PT" dirty="0" err="1" smtClean="0"/>
              <a:t>achievement</a:t>
            </a:r>
            <a:endParaRPr lang="pt-PT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err="1" smtClean="0"/>
              <a:t>Mixed</a:t>
            </a:r>
            <a:r>
              <a:rPr lang="pt-PT" dirty="0" smtClean="0"/>
              <a:t> </a:t>
            </a:r>
            <a:r>
              <a:rPr lang="pt-PT" dirty="0" err="1" smtClean="0"/>
              <a:t>results</a:t>
            </a:r>
            <a:r>
              <a:rPr lang="pt-PT" dirty="0" smtClean="0"/>
              <a:t>: a </a:t>
            </a:r>
            <a:r>
              <a:rPr lang="pt-PT" dirty="0" err="1" smtClean="0"/>
              <a:t>lot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research</a:t>
            </a:r>
            <a:r>
              <a:rPr lang="pt-PT" dirty="0" smtClean="0"/>
              <a:t> </a:t>
            </a:r>
            <a:r>
              <a:rPr lang="pt-PT" dirty="0" err="1" smtClean="0"/>
              <a:t>but</a:t>
            </a:r>
            <a:r>
              <a:rPr lang="pt-PT" dirty="0" smtClean="0"/>
              <a:t> </a:t>
            </a:r>
            <a:r>
              <a:rPr lang="pt-PT" dirty="0" err="1" smtClean="0"/>
              <a:t>different</a:t>
            </a:r>
            <a:r>
              <a:rPr lang="pt-PT" dirty="0" smtClean="0"/>
              <a:t> </a:t>
            </a:r>
            <a:r>
              <a:rPr lang="pt-PT" dirty="0" err="1" smtClean="0"/>
              <a:t>conclusions</a:t>
            </a:r>
            <a:r>
              <a:rPr lang="pt-PT" dirty="0" smtClean="0"/>
              <a:t> (</a:t>
            </a:r>
            <a:r>
              <a:rPr lang="pt-PT" dirty="0" err="1" smtClean="0"/>
              <a:t>because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methodology</a:t>
            </a:r>
            <a:r>
              <a:rPr lang="pt-PT" dirty="0" smtClean="0"/>
              <a:t>).</a:t>
            </a:r>
          </a:p>
          <a:p>
            <a:pPr lvl="1"/>
            <a:r>
              <a:rPr lang="pt-PT" dirty="0" smtClean="0"/>
              <a:t>No universal </a:t>
            </a:r>
            <a:r>
              <a:rPr lang="pt-PT" dirty="0" err="1" smtClean="0"/>
              <a:t>relationship</a:t>
            </a:r>
            <a:r>
              <a:rPr lang="pt-PT" dirty="0" smtClean="0"/>
              <a:t> </a:t>
            </a:r>
            <a:r>
              <a:rPr lang="pt-PT" dirty="0" err="1" smtClean="0"/>
              <a:t>between</a:t>
            </a:r>
            <a:r>
              <a:rPr lang="pt-PT" dirty="0" smtClean="0"/>
              <a:t> </a:t>
            </a:r>
            <a:r>
              <a:rPr lang="pt-PT" dirty="0" err="1" smtClean="0"/>
              <a:t>school</a:t>
            </a:r>
            <a:r>
              <a:rPr lang="pt-PT" dirty="0" smtClean="0"/>
              <a:t> </a:t>
            </a:r>
            <a:r>
              <a:rPr lang="pt-PT" dirty="0" err="1" smtClean="0"/>
              <a:t>choice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effectiveness</a:t>
            </a:r>
            <a:r>
              <a:rPr lang="pt-PT" dirty="0" smtClean="0"/>
              <a:t>.</a:t>
            </a:r>
            <a:endParaRPr lang="pt-PT" dirty="0"/>
          </a:p>
          <a:p>
            <a:r>
              <a:rPr lang="pt-PT" dirty="0" smtClean="0"/>
              <a:t>USA – Charter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Magnet</a:t>
            </a:r>
            <a:r>
              <a:rPr lang="pt-PT" dirty="0" smtClean="0"/>
              <a:t> </a:t>
            </a:r>
            <a:r>
              <a:rPr lang="pt-PT" dirty="0" err="1" smtClean="0"/>
              <a:t>schools</a:t>
            </a:r>
            <a:endParaRPr lang="pt-PT" dirty="0"/>
          </a:p>
          <a:p>
            <a:pPr lvl="1"/>
            <a:r>
              <a:rPr lang="pt-PT" dirty="0" smtClean="0"/>
              <a:t>Major </a:t>
            </a:r>
            <a:r>
              <a:rPr lang="pt-PT" dirty="0" err="1" smtClean="0"/>
              <a:t>study</a:t>
            </a:r>
            <a:r>
              <a:rPr lang="pt-PT" dirty="0" smtClean="0"/>
              <a:t> (CREDO, 2009): 37% </a:t>
            </a:r>
            <a:r>
              <a:rPr lang="pt-PT" dirty="0" err="1" smtClean="0"/>
              <a:t>of</a:t>
            </a:r>
            <a:r>
              <a:rPr lang="pt-PT" dirty="0" smtClean="0"/>
              <a:t> charter </a:t>
            </a:r>
            <a:r>
              <a:rPr lang="pt-PT" dirty="0" err="1" smtClean="0"/>
              <a:t>schools</a:t>
            </a:r>
            <a:r>
              <a:rPr lang="pt-PT" dirty="0" smtClean="0"/>
              <a:t> </a:t>
            </a:r>
            <a:r>
              <a:rPr lang="pt-PT" dirty="0" err="1" smtClean="0"/>
              <a:t>have</a:t>
            </a:r>
            <a:r>
              <a:rPr lang="pt-PT" dirty="0" smtClean="0"/>
              <a:t> </a:t>
            </a:r>
            <a:r>
              <a:rPr lang="pt-PT" dirty="0" err="1" smtClean="0"/>
              <a:t>worse</a:t>
            </a:r>
            <a:r>
              <a:rPr lang="pt-PT" dirty="0" smtClean="0"/>
              <a:t> </a:t>
            </a:r>
            <a:r>
              <a:rPr lang="pt-PT" dirty="0" err="1" smtClean="0"/>
              <a:t>results</a:t>
            </a:r>
            <a:r>
              <a:rPr lang="pt-PT" dirty="0" smtClean="0"/>
              <a:t> </a:t>
            </a:r>
            <a:r>
              <a:rPr lang="pt-PT" dirty="0" err="1" smtClean="0"/>
              <a:t>than</a:t>
            </a:r>
            <a:r>
              <a:rPr lang="pt-PT" dirty="0" smtClean="0"/>
              <a:t> </a:t>
            </a:r>
            <a:r>
              <a:rPr lang="pt-PT" dirty="0" err="1" smtClean="0"/>
              <a:t>public</a:t>
            </a:r>
            <a:r>
              <a:rPr lang="pt-PT" dirty="0" smtClean="0"/>
              <a:t> </a:t>
            </a:r>
            <a:r>
              <a:rPr lang="pt-PT" dirty="0" err="1" smtClean="0"/>
              <a:t>schools</a:t>
            </a:r>
            <a:r>
              <a:rPr lang="pt-PT" dirty="0" smtClean="0"/>
              <a:t>, </a:t>
            </a:r>
            <a:r>
              <a:rPr lang="pt-PT" dirty="0" err="1" smtClean="0"/>
              <a:t>only</a:t>
            </a:r>
            <a:r>
              <a:rPr lang="pt-PT" dirty="0" smtClean="0"/>
              <a:t> 17% </a:t>
            </a:r>
            <a:r>
              <a:rPr lang="pt-PT" dirty="0" err="1" smtClean="0"/>
              <a:t>have</a:t>
            </a:r>
            <a:r>
              <a:rPr lang="pt-PT" dirty="0" smtClean="0"/>
              <a:t> </a:t>
            </a:r>
            <a:r>
              <a:rPr lang="pt-PT" dirty="0" err="1" smtClean="0"/>
              <a:t>better</a:t>
            </a:r>
            <a:r>
              <a:rPr lang="pt-PT" dirty="0" smtClean="0"/>
              <a:t> </a:t>
            </a:r>
            <a:r>
              <a:rPr lang="pt-PT" dirty="0" err="1" smtClean="0"/>
              <a:t>results</a:t>
            </a:r>
            <a:r>
              <a:rPr lang="pt-PT" dirty="0" smtClean="0"/>
              <a:t>.</a:t>
            </a:r>
          </a:p>
          <a:p>
            <a:pPr lvl="1"/>
            <a:r>
              <a:rPr lang="pt-PT" dirty="0" err="1" smtClean="0"/>
              <a:t>But</a:t>
            </a:r>
            <a:r>
              <a:rPr lang="pt-PT" dirty="0" smtClean="0"/>
              <a:t>, performance </a:t>
            </a:r>
            <a:r>
              <a:rPr lang="pt-PT" dirty="0" err="1" smtClean="0"/>
              <a:t>improves</a:t>
            </a:r>
            <a:r>
              <a:rPr lang="pt-PT" dirty="0" smtClean="0"/>
              <a:t> </a:t>
            </a:r>
            <a:r>
              <a:rPr lang="pt-PT" dirty="0" err="1" smtClean="0"/>
              <a:t>along</a:t>
            </a:r>
            <a:r>
              <a:rPr lang="pt-PT" dirty="0" smtClean="0"/>
              <a:t> </a:t>
            </a:r>
            <a:r>
              <a:rPr lang="pt-PT" dirty="0" err="1" smtClean="0"/>
              <a:t>time</a:t>
            </a:r>
            <a:r>
              <a:rPr lang="pt-PT" dirty="0" smtClean="0"/>
              <a:t> (</a:t>
            </a:r>
            <a:r>
              <a:rPr lang="en-US" dirty="0" err="1" smtClean="0"/>
              <a:t>Saas</a:t>
            </a:r>
            <a:r>
              <a:rPr lang="en-US" dirty="0" smtClean="0"/>
              <a:t>, 2006; Booker et al., 2007).</a:t>
            </a:r>
            <a:endParaRPr lang="pt-PT" dirty="0" smtClean="0"/>
          </a:p>
          <a:p>
            <a:pPr lvl="1"/>
            <a:r>
              <a:rPr lang="pt-PT" dirty="0" err="1" smtClean="0"/>
              <a:t>But</a:t>
            </a:r>
            <a:r>
              <a:rPr lang="pt-PT" dirty="0" smtClean="0"/>
              <a:t>, </a:t>
            </a:r>
            <a:r>
              <a:rPr lang="pt-PT" dirty="0" err="1" smtClean="0"/>
              <a:t>tracking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lottery</a:t>
            </a:r>
            <a:r>
              <a:rPr lang="pt-PT" dirty="0" smtClean="0"/>
              <a:t> </a:t>
            </a:r>
            <a:r>
              <a:rPr lang="pt-PT" dirty="0" err="1" smtClean="0"/>
              <a:t>winners</a:t>
            </a:r>
            <a:r>
              <a:rPr lang="pt-PT" dirty="0" smtClean="0"/>
              <a:t> shows </a:t>
            </a:r>
            <a:r>
              <a:rPr lang="pt-PT" dirty="0" err="1" smtClean="0"/>
              <a:t>very</a:t>
            </a:r>
            <a:r>
              <a:rPr lang="pt-PT" dirty="0" smtClean="0"/>
              <a:t> positive </a:t>
            </a:r>
            <a:r>
              <a:rPr lang="pt-PT" dirty="0" err="1" smtClean="0"/>
              <a:t>results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Charter </a:t>
            </a:r>
            <a:r>
              <a:rPr lang="pt-PT" dirty="0" err="1" smtClean="0"/>
              <a:t>schools</a:t>
            </a:r>
            <a:r>
              <a:rPr lang="pt-PT" dirty="0" smtClean="0"/>
              <a:t> (</a:t>
            </a:r>
            <a:r>
              <a:rPr lang="en-US" dirty="0" err="1" smtClean="0"/>
              <a:t>Hoxby</a:t>
            </a:r>
            <a:r>
              <a:rPr lang="en-US" dirty="0" smtClean="0"/>
              <a:t> and </a:t>
            </a:r>
            <a:r>
              <a:rPr lang="en-US" dirty="0" err="1" smtClean="0"/>
              <a:t>Murarka</a:t>
            </a:r>
            <a:r>
              <a:rPr lang="en-US" dirty="0" smtClean="0"/>
              <a:t>, 2009; Kane et al., 2009). Same for magnet schools (</a:t>
            </a:r>
            <a:r>
              <a:rPr lang="en-US" dirty="0" err="1" smtClean="0"/>
              <a:t>Bifulco</a:t>
            </a:r>
            <a:r>
              <a:rPr lang="en-US" dirty="0" smtClean="0"/>
              <a:t>, 2009).</a:t>
            </a:r>
            <a:endParaRPr lang="pt-P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Effects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students</a:t>
            </a:r>
            <a:r>
              <a:rPr lang="pt-PT" dirty="0" smtClean="0"/>
              <a:t> </a:t>
            </a:r>
            <a:r>
              <a:rPr lang="pt-PT" dirty="0" err="1" smtClean="0"/>
              <a:t>achievement</a:t>
            </a:r>
            <a:endParaRPr lang="pt-PT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 err="1" smtClean="0"/>
              <a:t>It’s</a:t>
            </a:r>
            <a:r>
              <a:rPr lang="pt-PT" dirty="0" smtClean="0"/>
              <a:t> </a:t>
            </a:r>
            <a:r>
              <a:rPr lang="pt-PT" dirty="0" err="1" smtClean="0"/>
              <a:t>all</a:t>
            </a:r>
            <a:r>
              <a:rPr lang="pt-PT" dirty="0" smtClean="0"/>
              <a:t> </a:t>
            </a:r>
            <a:r>
              <a:rPr lang="pt-PT" dirty="0" err="1" smtClean="0"/>
              <a:t>about</a:t>
            </a:r>
            <a:r>
              <a:rPr lang="pt-PT" dirty="0" smtClean="0"/>
              <a:t> </a:t>
            </a:r>
            <a:r>
              <a:rPr lang="pt-PT" dirty="0" err="1" smtClean="0"/>
              <a:t>looking</a:t>
            </a:r>
            <a:r>
              <a:rPr lang="pt-PT" dirty="0" smtClean="0"/>
              <a:t> </a:t>
            </a:r>
            <a:r>
              <a:rPr lang="pt-PT" dirty="0" err="1" smtClean="0"/>
              <a:t>at</a:t>
            </a:r>
            <a:r>
              <a:rPr lang="pt-PT" dirty="0" smtClean="0"/>
              <a:t> </a:t>
            </a:r>
            <a:r>
              <a:rPr lang="pt-PT" dirty="0" err="1" smtClean="0"/>
              <a:t>details</a:t>
            </a:r>
            <a:endParaRPr lang="pt-PT" dirty="0" smtClean="0"/>
          </a:p>
          <a:p>
            <a:pPr lvl="1"/>
            <a:r>
              <a:rPr lang="pt-PT" dirty="0" err="1" smtClean="0"/>
              <a:t>Denmark</a:t>
            </a:r>
            <a:r>
              <a:rPr lang="pt-PT" dirty="0" smtClean="0"/>
              <a:t>: </a:t>
            </a:r>
            <a:r>
              <a:rPr lang="en-US" dirty="0" smtClean="0"/>
              <a:t>An average student would get better results in a Catholic or grammar school; equal results in Protestant or international schools; and worse results in free and Waldorf schools (</a:t>
            </a:r>
            <a:r>
              <a:rPr lang="en-US" dirty="0" err="1" smtClean="0"/>
              <a:t>Rangvid</a:t>
            </a:r>
            <a:r>
              <a:rPr lang="en-US" dirty="0" smtClean="0"/>
              <a:t>, 2008)</a:t>
            </a:r>
          </a:p>
          <a:p>
            <a:pPr lvl="1"/>
            <a:r>
              <a:rPr lang="en-US" dirty="0" smtClean="0"/>
              <a:t>Denmark: students with a high socioeconomic produce better results in independent schools, while students with low socioeconomic produce better results in public schools (Andersen, 2008).</a:t>
            </a:r>
          </a:p>
          <a:p>
            <a:r>
              <a:rPr lang="en-US" dirty="0" smtClean="0"/>
              <a:t>No consensus about positive or negative effects of school choice on student achievement. We have to look at the context.</a:t>
            </a:r>
            <a:endParaRPr lang="pt-P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/>
              <a:t>Effects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competition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state</a:t>
            </a:r>
            <a:r>
              <a:rPr lang="pt-PT" dirty="0" smtClean="0"/>
              <a:t> </a:t>
            </a:r>
            <a:r>
              <a:rPr lang="pt-PT" dirty="0" err="1" smtClean="0"/>
              <a:t>schools</a:t>
            </a:r>
            <a:endParaRPr lang="pt-PT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argued that competition caused by the independent schools would lead to improvement of state public schools. Did it happen?</a:t>
            </a:r>
          </a:p>
          <a:p>
            <a:pPr lvl="1"/>
            <a:r>
              <a:rPr lang="en-US" dirty="0" smtClean="0"/>
              <a:t>“Equilibrium problem” (Loeb et al., 2011)</a:t>
            </a:r>
          </a:p>
          <a:p>
            <a:pPr lvl="1"/>
            <a:r>
              <a:rPr lang="pt-PT" dirty="0" err="1" smtClean="0"/>
              <a:t>Mixed</a:t>
            </a:r>
            <a:r>
              <a:rPr lang="pt-PT" dirty="0" smtClean="0"/>
              <a:t> </a:t>
            </a:r>
            <a:r>
              <a:rPr lang="pt-PT" dirty="0" err="1" smtClean="0"/>
              <a:t>results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US </a:t>
            </a:r>
            <a:r>
              <a:rPr lang="pt-PT" dirty="0" err="1" smtClean="0"/>
              <a:t>and</a:t>
            </a:r>
            <a:r>
              <a:rPr lang="pt-PT" dirty="0" smtClean="0"/>
              <a:t> UK</a:t>
            </a:r>
          </a:p>
          <a:p>
            <a:pPr lvl="1"/>
            <a:r>
              <a:rPr lang="pt-PT" dirty="0" smtClean="0"/>
              <a:t>Positive </a:t>
            </a:r>
            <a:r>
              <a:rPr lang="pt-PT" dirty="0" err="1" smtClean="0"/>
              <a:t>effects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Sweden</a:t>
            </a:r>
            <a:r>
              <a:rPr lang="pt-PT" dirty="0" smtClean="0"/>
              <a:t>, </a:t>
            </a:r>
            <a:r>
              <a:rPr lang="pt-PT" dirty="0" err="1" smtClean="0"/>
              <a:t>Netherlands</a:t>
            </a:r>
            <a:r>
              <a:rPr lang="pt-PT" dirty="0" smtClean="0"/>
              <a:t> (</a:t>
            </a:r>
            <a:r>
              <a:rPr lang="pt-PT" dirty="0" err="1" smtClean="0"/>
              <a:t>primary</a:t>
            </a:r>
            <a:r>
              <a:rPr lang="pt-PT" dirty="0" smtClean="0"/>
              <a:t> </a:t>
            </a:r>
            <a:r>
              <a:rPr lang="pt-PT" dirty="0" err="1" smtClean="0"/>
              <a:t>education</a:t>
            </a:r>
            <a:r>
              <a:rPr lang="pt-PT" dirty="0" smtClean="0"/>
              <a:t>). </a:t>
            </a:r>
            <a:r>
              <a:rPr lang="pt-PT" dirty="0" err="1" smtClean="0"/>
              <a:t>Barely</a:t>
            </a:r>
            <a:r>
              <a:rPr lang="pt-PT" dirty="0" smtClean="0"/>
              <a:t> </a:t>
            </a:r>
            <a:r>
              <a:rPr lang="pt-PT" dirty="0" err="1" smtClean="0"/>
              <a:t>significant</a:t>
            </a:r>
            <a:r>
              <a:rPr lang="pt-PT" dirty="0" smtClean="0"/>
              <a:t> </a:t>
            </a:r>
            <a:r>
              <a:rPr lang="pt-PT" dirty="0" err="1" smtClean="0"/>
              <a:t>effects</a:t>
            </a:r>
            <a:r>
              <a:rPr lang="pt-PT" dirty="0" smtClean="0"/>
              <a:t>.</a:t>
            </a:r>
          </a:p>
          <a:p>
            <a:pPr lvl="1"/>
            <a:r>
              <a:rPr lang="pt-PT" dirty="0" smtClean="0"/>
              <a:t>Negative </a:t>
            </a:r>
            <a:r>
              <a:rPr lang="pt-PT" dirty="0" err="1" smtClean="0"/>
              <a:t>effects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Denmark</a:t>
            </a:r>
            <a:r>
              <a:rPr lang="pt-PT" dirty="0" smtClean="0"/>
              <a:t>.</a:t>
            </a:r>
            <a:endParaRPr lang="pt-P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How</a:t>
            </a:r>
            <a:r>
              <a:rPr lang="pt-PT" dirty="0" smtClean="0"/>
              <a:t> </a:t>
            </a:r>
            <a:r>
              <a:rPr lang="pt-PT" dirty="0" err="1" smtClean="0"/>
              <a:t>parents</a:t>
            </a:r>
            <a:r>
              <a:rPr lang="pt-PT" dirty="0" smtClean="0"/>
              <a:t> </a:t>
            </a:r>
            <a:r>
              <a:rPr lang="pt-PT" dirty="0" err="1" smtClean="0"/>
              <a:t>choose</a:t>
            </a:r>
            <a:r>
              <a:rPr lang="pt-PT" dirty="0" smtClean="0"/>
              <a:t> a </a:t>
            </a:r>
            <a:r>
              <a:rPr lang="pt-PT" dirty="0" err="1" smtClean="0"/>
              <a:t>school</a:t>
            </a:r>
            <a:endParaRPr lang="pt-PT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Research</a:t>
            </a:r>
            <a:r>
              <a:rPr lang="pt-PT" dirty="0" smtClean="0"/>
              <a:t> </a:t>
            </a:r>
            <a:r>
              <a:rPr lang="pt-PT" dirty="0" err="1" smtClean="0"/>
              <a:t>identifies</a:t>
            </a:r>
            <a:r>
              <a:rPr lang="pt-PT" dirty="0" smtClean="0"/>
              <a:t> a 2 </a:t>
            </a:r>
            <a:r>
              <a:rPr lang="pt-PT" dirty="0" err="1" smtClean="0"/>
              <a:t>stages-process</a:t>
            </a:r>
            <a:r>
              <a:rPr lang="pt-PT" dirty="0" smtClean="0"/>
              <a:t>:</a:t>
            </a:r>
          </a:p>
          <a:p>
            <a:pPr lvl="1"/>
            <a:r>
              <a:rPr lang="pt-PT" dirty="0" err="1" smtClean="0"/>
              <a:t>Gather</a:t>
            </a:r>
            <a:r>
              <a:rPr lang="pt-PT" dirty="0" smtClean="0"/>
              <a:t> a </a:t>
            </a:r>
            <a:r>
              <a:rPr lang="pt-PT" dirty="0" err="1" smtClean="0"/>
              <a:t>set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possible</a:t>
            </a:r>
            <a:r>
              <a:rPr lang="pt-PT" dirty="0" smtClean="0"/>
              <a:t> </a:t>
            </a:r>
            <a:r>
              <a:rPr lang="pt-PT" dirty="0" err="1" smtClean="0"/>
              <a:t>choices</a:t>
            </a:r>
            <a:r>
              <a:rPr lang="pt-PT" dirty="0" smtClean="0"/>
              <a:t>.</a:t>
            </a:r>
          </a:p>
          <a:p>
            <a:pPr lvl="1"/>
            <a:r>
              <a:rPr lang="pt-PT" dirty="0" err="1" smtClean="0"/>
              <a:t>Rank</a:t>
            </a:r>
            <a:r>
              <a:rPr lang="pt-PT" dirty="0" smtClean="0"/>
              <a:t> </a:t>
            </a:r>
            <a:r>
              <a:rPr lang="pt-PT" dirty="0" err="1" smtClean="0"/>
              <a:t>schools</a:t>
            </a:r>
            <a:r>
              <a:rPr lang="pt-PT" dirty="0" smtClean="0"/>
              <a:t> </a:t>
            </a:r>
            <a:r>
              <a:rPr lang="pt-PT" dirty="0" err="1" smtClean="0"/>
              <a:t>within</a:t>
            </a:r>
            <a:r>
              <a:rPr lang="pt-PT" dirty="0" smtClean="0"/>
              <a:t> </a:t>
            </a:r>
            <a:r>
              <a:rPr lang="pt-PT" dirty="0" err="1" smtClean="0"/>
              <a:t>this</a:t>
            </a:r>
            <a:r>
              <a:rPr lang="pt-PT" dirty="0" smtClean="0"/>
              <a:t> </a:t>
            </a:r>
            <a:r>
              <a:rPr lang="pt-PT" dirty="0" err="1" smtClean="0"/>
              <a:t>set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r>
              <a:rPr lang="pt-PT" dirty="0" smtClean="0"/>
              <a:t> </a:t>
            </a:r>
            <a:r>
              <a:rPr lang="pt-PT" dirty="0" err="1" smtClean="0"/>
              <a:t>preferred</a:t>
            </a:r>
            <a:r>
              <a:rPr lang="pt-PT" dirty="0" smtClean="0"/>
              <a:t> </a:t>
            </a:r>
            <a:r>
              <a:rPr lang="pt-PT" dirty="0" err="1" smtClean="0"/>
              <a:t>criteria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criteria</a:t>
            </a:r>
            <a:r>
              <a:rPr lang="pt-PT" dirty="0" smtClean="0"/>
              <a:t> do </a:t>
            </a:r>
            <a:r>
              <a:rPr lang="pt-PT" dirty="0" err="1" smtClean="0"/>
              <a:t>parents</a:t>
            </a:r>
            <a:r>
              <a:rPr lang="pt-PT" dirty="0" smtClean="0"/>
              <a:t> </a:t>
            </a:r>
            <a:r>
              <a:rPr lang="pt-PT" u="sng" dirty="0" err="1" smtClean="0"/>
              <a:t>mention</a:t>
            </a:r>
            <a:r>
              <a:rPr lang="pt-PT" dirty="0" smtClean="0"/>
              <a:t> as </a:t>
            </a:r>
            <a:r>
              <a:rPr lang="pt-PT" dirty="0" err="1" smtClean="0"/>
              <a:t>most</a:t>
            </a:r>
            <a:r>
              <a:rPr lang="pt-PT" dirty="0" smtClean="0"/>
              <a:t> </a:t>
            </a:r>
            <a:r>
              <a:rPr lang="pt-PT" dirty="0" err="1" smtClean="0"/>
              <a:t>important</a:t>
            </a:r>
            <a:endParaRPr lang="pt-PT" dirty="0" smtClean="0"/>
          </a:p>
          <a:p>
            <a:pPr lvl="1"/>
            <a:r>
              <a:rPr lang="pt-PT" dirty="0" err="1" smtClean="0"/>
              <a:t>Quality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education</a:t>
            </a:r>
            <a:r>
              <a:rPr lang="pt-PT" dirty="0" smtClean="0"/>
              <a:t>; </a:t>
            </a:r>
            <a:r>
              <a:rPr lang="pt-PT" dirty="0" err="1" smtClean="0"/>
              <a:t>Distance</a:t>
            </a:r>
            <a:r>
              <a:rPr lang="pt-PT" dirty="0" smtClean="0"/>
              <a:t>; </a:t>
            </a:r>
            <a:r>
              <a:rPr lang="pt-PT" dirty="0" err="1" smtClean="0"/>
              <a:t>Satisfaction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student</a:t>
            </a:r>
            <a:r>
              <a:rPr lang="pt-PT" dirty="0" smtClean="0"/>
              <a:t> (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also</a:t>
            </a:r>
            <a:r>
              <a:rPr lang="pt-PT" dirty="0" smtClean="0"/>
              <a:t> </a:t>
            </a:r>
            <a:r>
              <a:rPr lang="pt-PT" dirty="0" err="1" smtClean="0"/>
              <a:t>parents</a:t>
            </a:r>
            <a:r>
              <a:rPr lang="pt-PT" dirty="0" smtClean="0"/>
              <a:t>); </a:t>
            </a:r>
            <a:r>
              <a:rPr lang="pt-PT" dirty="0" err="1" smtClean="0"/>
              <a:t>school</a:t>
            </a:r>
            <a:r>
              <a:rPr lang="pt-PT" dirty="0" smtClean="0"/>
              <a:t> </a:t>
            </a:r>
            <a:r>
              <a:rPr lang="pt-PT" dirty="0" err="1" smtClean="0"/>
              <a:t>composition</a:t>
            </a:r>
            <a:r>
              <a:rPr lang="pt-PT" dirty="0" smtClean="0"/>
              <a:t> (</a:t>
            </a:r>
            <a:r>
              <a:rPr lang="pt-PT" dirty="0" err="1" smtClean="0"/>
              <a:t>very</a:t>
            </a:r>
            <a:r>
              <a:rPr lang="pt-PT" dirty="0" smtClean="0"/>
              <a:t> </a:t>
            </a:r>
            <a:r>
              <a:rPr lang="pt-PT" dirty="0" err="1" smtClean="0"/>
              <a:t>few</a:t>
            </a:r>
            <a:r>
              <a:rPr lang="pt-PT" dirty="0" smtClean="0"/>
              <a:t>)</a:t>
            </a:r>
            <a:endParaRPr lang="pt-PT" dirty="0"/>
          </a:p>
          <a:p>
            <a:r>
              <a:rPr lang="pt-PT" u="sng" dirty="0" err="1" smtClean="0"/>
              <a:t>In</a:t>
            </a:r>
            <a:r>
              <a:rPr lang="pt-PT" u="sng" dirty="0" smtClean="0"/>
              <a:t> </a:t>
            </a:r>
            <a:r>
              <a:rPr lang="pt-PT" u="sng" dirty="0" err="1" smtClean="0"/>
              <a:t>practice</a:t>
            </a:r>
            <a:r>
              <a:rPr lang="pt-PT" dirty="0" smtClean="0"/>
              <a:t>,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best</a:t>
            </a:r>
            <a:r>
              <a:rPr lang="pt-PT" dirty="0" smtClean="0"/>
              <a:t> </a:t>
            </a:r>
            <a:r>
              <a:rPr lang="pt-PT" dirty="0" err="1" smtClean="0"/>
              <a:t>criteria</a:t>
            </a:r>
            <a:r>
              <a:rPr lang="pt-PT" dirty="0" smtClean="0"/>
              <a:t> to </a:t>
            </a:r>
            <a:r>
              <a:rPr lang="pt-PT" dirty="0" err="1" smtClean="0"/>
              <a:t>predict</a:t>
            </a:r>
            <a:r>
              <a:rPr lang="pt-PT" dirty="0" smtClean="0"/>
              <a:t> </a:t>
            </a:r>
            <a:r>
              <a:rPr lang="pt-PT" dirty="0" err="1" smtClean="0"/>
              <a:t>parents</a:t>
            </a:r>
            <a:r>
              <a:rPr lang="pt-PT" dirty="0" smtClean="0"/>
              <a:t>’ </a:t>
            </a:r>
            <a:r>
              <a:rPr lang="pt-PT" dirty="0" err="1" smtClean="0"/>
              <a:t>choice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school</a:t>
            </a:r>
            <a:r>
              <a:rPr lang="pt-PT" dirty="0" smtClean="0"/>
              <a:t> </a:t>
            </a:r>
            <a:r>
              <a:rPr lang="pt-PT" dirty="0" err="1" smtClean="0"/>
              <a:t>composition</a:t>
            </a:r>
            <a:r>
              <a:rPr lang="pt-PT" dirty="0" smtClean="0"/>
              <a:t>.</a:t>
            </a:r>
          </a:p>
          <a:p>
            <a:pPr lvl="1"/>
            <a:r>
              <a:rPr lang="pt-PT" dirty="0" err="1" smtClean="0"/>
              <a:t>Case-study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Chile (</a:t>
            </a:r>
            <a:r>
              <a:rPr lang="en-US" dirty="0" err="1" smtClean="0"/>
              <a:t>Elacqua</a:t>
            </a:r>
            <a:r>
              <a:rPr lang="en-US" dirty="0" smtClean="0"/>
              <a:t> et al., 2006).</a:t>
            </a:r>
            <a:endParaRPr lang="pt-PT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How</a:t>
            </a:r>
            <a:r>
              <a:rPr lang="pt-PT" dirty="0" smtClean="0"/>
              <a:t> </a:t>
            </a:r>
            <a:r>
              <a:rPr lang="pt-PT" dirty="0" err="1" smtClean="0"/>
              <a:t>parents</a:t>
            </a:r>
            <a:r>
              <a:rPr lang="pt-PT" dirty="0" smtClean="0"/>
              <a:t> </a:t>
            </a:r>
            <a:r>
              <a:rPr lang="pt-PT" dirty="0" err="1" smtClean="0"/>
              <a:t>choose</a:t>
            </a:r>
            <a:r>
              <a:rPr lang="pt-PT" dirty="0" smtClean="0"/>
              <a:t> a </a:t>
            </a:r>
            <a:r>
              <a:rPr lang="pt-PT" dirty="0" err="1" smtClean="0"/>
              <a:t>school</a:t>
            </a:r>
            <a:endParaRPr lang="pt-PT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 err="1" smtClean="0"/>
              <a:t>Why</a:t>
            </a:r>
            <a:r>
              <a:rPr lang="pt-PT" dirty="0" smtClean="0"/>
              <a:t> </a:t>
            </a:r>
            <a:r>
              <a:rPr lang="pt-PT" dirty="0" err="1" smtClean="0"/>
              <a:t>school</a:t>
            </a:r>
            <a:r>
              <a:rPr lang="pt-PT" dirty="0" smtClean="0"/>
              <a:t> </a:t>
            </a:r>
            <a:r>
              <a:rPr lang="pt-PT" dirty="0" err="1" smtClean="0"/>
              <a:t>composition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consequences</a:t>
            </a:r>
            <a:r>
              <a:rPr lang="pt-PT" dirty="0" smtClean="0"/>
              <a:t>?</a:t>
            </a:r>
          </a:p>
          <a:p>
            <a:pPr lvl="1"/>
            <a:r>
              <a:rPr lang="pt-PT" dirty="0" err="1" smtClean="0"/>
              <a:t>Parents</a:t>
            </a:r>
            <a:r>
              <a:rPr lang="pt-PT" dirty="0" smtClean="0"/>
              <a:t> </a:t>
            </a:r>
            <a:r>
              <a:rPr lang="pt-PT" dirty="0" err="1" smtClean="0"/>
              <a:t>may</a:t>
            </a:r>
            <a:r>
              <a:rPr lang="pt-PT" dirty="0" smtClean="0"/>
              <a:t> </a:t>
            </a:r>
            <a:r>
              <a:rPr lang="pt-PT" dirty="0" err="1" smtClean="0"/>
              <a:t>interpret</a:t>
            </a:r>
            <a:r>
              <a:rPr lang="pt-PT" dirty="0" smtClean="0"/>
              <a:t> </a:t>
            </a:r>
            <a:r>
              <a:rPr lang="pt-PT" dirty="0" err="1" smtClean="0"/>
              <a:t>school</a:t>
            </a:r>
            <a:r>
              <a:rPr lang="pt-PT" dirty="0" smtClean="0"/>
              <a:t> </a:t>
            </a:r>
            <a:r>
              <a:rPr lang="pt-PT" dirty="0" err="1" smtClean="0"/>
              <a:t>composition</a:t>
            </a:r>
            <a:r>
              <a:rPr lang="pt-PT" dirty="0" smtClean="0"/>
              <a:t> as </a:t>
            </a:r>
            <a:r>
              <a:rPr lang="pt-PT" dirty="0" err="1" smtClean="0"/>
              <a:t>an</a:t>
            </a:r>
            <a:r>
              <a:rPr lang="pt-PT" dirty="0" smtClean="0"/>
              <a:t> </a:t>
            </a:r>
            <a:r>
              <a:rPr lang="pt-PT" dirty="0" err="1" smtClean="0"/>
              <a:t>indicator</a:t>
            </a:r>
            <a:r>
              <a:rPr lang="pt-PT" dirty="0" smtClean="0"/>
              <a:t> for </a:t>
            </a:r>
            <a:r>
              <a:rPr lang="pt-PT" dirty="0" err="1" smtClean="0"/>
              <a:t>quality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information</a:t>
            </a:r>
            <a:r>
              <a:rPr lang="pt-PT" dirty="0" smtClean="0"/>
              <a:t> do </a:t>
            </a:r>
            <a:r>
              <a:rPr lang="pt-PT" dirty="0" err="1" smtClean="0"/>
              <a:t>parents</a:t>
            </a:r>
            <a:r>
              <a:rPr lang="pt-PT" dirty="0" smtClean="0"/>
              <a:t> use?</a:t>
            </a:r>
          </a:p>
          <a:p>
            <a:pPr lvl="1"/>
            <a:r>
              <a:rPr lang="pt-PT" dirty="0" err="1" smtClean="0"/>
              <a:t>It</a:t>
            </a:r>
            <a:r>
              <a:rPr lang="pt-PT" dirty="0" smtClean="0"/>
              <a:t> </a:t>
            </a:r>
            <a:r>
              <a:rPr lang="pt-PT" dirty="0" err="1" smtClean="0"/>
              <a:t>would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important</a:t>
            </a:r>
            <a:r>
              <a:rPr lang="pt-PT" dirty="0" smtClean="0"/>
              <a:t> to </a:t>
            </a:r>
            <a:r>
              <a:rPr lang="pt-PT" dirty="0" err="1" smtClean="0"/>
              <a:t>know</a:t>
            </a:r>
            <a:r>
              <a:rPr lang="pt-PT" dirty="0" smtClean="0"/>
              <a:t> </a:t>
            </a:r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information</a:t>
            </a:r>
            <a:r>
              <a:rPr lang="pt-PT" dirty="0" smtClean="0"/>
              <a:t> </a:t>
            </a:r>
            <a:r>
              <a:rPr lang="pt-PT" dirty="0" err="1" smtClean="0"/>
              <a:t>parents</a:t>
            </a:r>
            <a:r>
              <a:rPr lang="pt-PT" dirty="0" smtClean="0"/>
              <a:t> use, </a:t>
            </a:r>
            <a:r>
              <a:rPr lang="pt-PT" dirty="0" err="1" smtClean="0"/>
              <a:t>but</a:t>
            </a:r>
            <a:r>
              <a:rPr lang="pt-PT" dirty="0" smtClean="0"/>
              <a:t> </a:t>
            </a:r>
            <a:r>
              <a:rPr lang="pt-PT" dirty="0" err="1" smtClean="0"/>
              <a:t>it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dificult</a:t>
            </a:r>
            <a:r>
              <a:rPr lang="pt-PT" dirty="0" smtClean="0"/>
              <a:t> to </a:t>
            </a:r>
            <a:r>
              <a:rPr lang="pt-PT" dirty="0" err="1" smtClean="0"/>
              <a:t>know</a:t>
            </a:r>
            <a:r>
              <a:rPr lang="pt-PT" dirty="0" smtClean="0"/>
              <a:t> </a:t>
            </a:r>
            <a:r>
              <a:rPr lang="pt-PT" dirty="0" err="1" smtClean="0"/>
              <a:t>which</a:t>
            </a:r>
            <a:r>
              <a:rPr lang="pt-PT" dirty="0" smtClean="0"/>
              <a:t> </a:t>
            </a:r>
            <a:r>
              <a:rPr lang="pt-PT" dirty="0" err="1" smtClean="0"/>
              <a:t>indicators</a:t>
            </a:r>
            <a:r>
              <a:rPr lang="pt-PT" dirty="0" smtClean="0"/>
              <a:t> </a:t>
            </a:r>
            <a:r>
              <a:rPr lang="pt-PT" dirty="0" err="1" smtClean="0"/>
              <a:t>had</a:t>
            </a:r>
            <a:r>
              <a:rPr lang="pt-PT" dirty="0" smtClean="0"/>
              <a:t> </a:t>
            </a:r>
            <a:r>
              <a:rPr lang="pt-PT" dirty="0" err="1" smtClean="0"/>
              <a:t>greater</a:t>
            </a:r>
            <a:r>
              <a:rPr lang="pt-PT" dirty="0" smtClean="0"/>
              <a:t> </a:t>
            </a:r>
            <a:r>
              <a:rPr lang="pt-PT" dirty="0" err="1" smtClean="0"/>
              <a:t>impact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decision</a:t>
            </a:r>
            <a:r>
              <a:rPr lang="pt-PT" dirty="0" smtClean="0"/>
              <a:t>.</a:t>
            </a:r>
          </a:p>
          <a:p>
            <a:pPr lvl="1"/>
            <a:r>
              <a:rPr lang="pt-PT" dirty="0" smtClean="0"/>
              <a:t>Formal </a:t>
            </a:r>
            <a:r>
              <a:rPr lang="pt-PT" dirty="0" err="1" smtClean="0"/>
              <a:t>information</a:t>
            </a:r>
            <a:r>
              <a:rPr lang="pt-PT" dirty="0" smtClean="0"/>
              <a:t> vs informal </a:t>
            </a:r>
            <a:r>
              <a:rPr lang="pt-PT" dirty="0" err="1" smtClean="0"/>
              <a:t>information</a:t>
            </a:r>
            <a:r>
              <a:rPr lang="pt-PT" dirty="0" smtClean="0"/>
              <a:t>.</a:t>
            </a:r>
          </a:p>
          <a:p>
            <a:pPr lvl="1"/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school’s</a:t>
            </a:r>
            <a:r>
              <a:rPr lang="pt-PT" dirty="0" smtClean="0"/>
              <a:t> </a:t>
            </a:r>
            <a:r>
              <a:rPr lang="pt-PT" dirty="0" err="1" smtClean="0"/>
              <a:t>reputation</a:t>
            </a:r>
            <a:r>
              <a:rPr lang="pt-PT" dirty="0" smtClean="0"/>
              <a:t> as a </a:t>
            </a:r>
            <a:r>
              <a:rPr lang="pt-PT" dirty="0" err="1" smtClean="0"/>
              <a:t>summary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information</a:t>
            </a:r>
            <a:r>
              <a:rPr lang="pt-PT" dirty="0" smtClean="0"/>
              <a:t>.</a:t>
            </a:r>
          </a:p>
          <a:p>
            <a:pPr lvl="1"/>
            <a:r>
              <a:rPr lang="pt-PT" dirty="0" err="1" smtClean="0"/>
              <a:t>Information</a:t>
            </a:r>
            <a:r>
              <a:rPr lang="pt-PT" dirty="0" smtClean="0"/>
              <a:t> </a:t>
            </a:r>
            <a:r>
              <a:rPr lang="pt-PT" dirty="0" err="1" smtClean="0"/>
              <a:t>has</a:t>
            </a:r>
            <a:r>
              <a:rPr lang="pt-PT" dirty="0" smtClean="0"/>
              <a:t> </a:t>
            </a:r>
            <a:r>
              <a:rPr lang="pt-PT" dirty="0" err="1" smtClean="0"/>
              <a:t>less</a:t>
            </a:r>
            <a:r>
              <a:rPr lang="pt-PT" dirty="0" smtClean="0"/>
              <a:t> </a:t>
            </a:r>
            <a:r>
              <a:rPr lang="pt-PT" dirty="0" err="1" smtClean="0"/>
              <a:t>impact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school</a:t>
            </a:r>
            <a:r>
              <a:rPr lang="pt-PT" dirty="0" smtClean="0"/>
              <a:t> </a:t>
            </a:r>
            <a:r>
              <a:rPr lang="pt-PT" dirty="0" err="1" smtClean="0"/>
              <a:t>choice</a:t>
            </a:r>
            <a:r>
              <a:rPr lang="pt-PT" dirty="0" smtClean="0"/>
              <a:t> </a:t>
            </a:r>
            <a:r>
              <a:rPr lang="pt-PT" dirty="0" err="1" smtClean="0"/>
              <a:t>than</a:t>
            </a:r>
            <a:r>
              <a:rPr lang="pt-PT" dirty="0" smtClean="0"/>
              <a:t> </a:t>
            </a:r>
            <a:r>
              <a:rPr lang="pt-PT" dirty="0" err="1" smtClean="0"/>
              <a:t>it</a:t>
            </a:r>
            <a:r>
              <a:rPr lang="pt-PT" dirty="0" smtClean="0"/>
              <a:t> </a:t>
            </a:r>
            <a:r>
              <a:rPr lang="pt-PT" dirty="0" err="1" smtClean="0"/>
              <a:t>was</a:t>
            </a:r>
            <a:r>
              <a:rPr lang="pt-PT" dirty="0" smtClean="0"/>
              <a:t> </a:t>
            </a:r>
            <a:r>
              <a:rPr lang="pt-PT" dirty="0" err="1" smtClean="0"/>
              <a:t>thought</a:t>
            </a:r>
            <a:r>
              <a:rPr lang="pt-PT" dirty="0" smtClean="0"/>
              <a:t>.</a:t>
            </a:r>
          </a:p>
          <a:p>
            <a:pPr lvl="1"/>
            <a:endParaRPr lang="pt-PT" dirty="0" smtClean="0"/>
          </a:p>
          <a:p>
            <a:pPr lvl="1"/>
            <a:endParaRPr lang="pt-PT" dirty="0" smtClean="0"/>
          </a:p>
          <a:p>
            <a:pPr lvl="1"/>
            <a:endParaRPr lang="pt-PT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/>
              <a:t>Why</a:t>
            </a:r>
            <a:r>
              <a:rPr lang="pt-PT" dirty="0" smtClean="0"/>
              <a:t> </a:t>
            </a:r>
            <a:r>
              <a:rPr lang="pt-PT" dirty="0" err="1" smtClean="0"/>
              <a:t>parents</a:t>
            </a:r>
            <a:r>
              <a:rPr lang="pt-PT" dirty="0" smtClean="0"/>
              <a:t> </a:t>
            </a:r>
            <a:r>
              <a:rPr lang="pt-PT" dirty="0" err="1" smtClean="0"/>
              <a:t>choose</a:t>
            </a:r>
            <a:r>
              <a:rPr lang="pt-PT" dirty="0" smtClean="0"/>
              <a:t> </a:t>
            </a:r>
            <a:r>
              <a:rPr lang="pt-PT" dirty="0" err="1" smtClean="0"/>
              <a:t>private</a:t>
            </a:r>
            <a:r>
              <a:rPr lang="pt-PT" dirty="0" smtClean="0"/>
              <a:t> </a:t>
            </a:r>
            <a:r>
              <a:rPr lang="pt-PT" dirty="0" err="1" smtClean="0"/>
              <a:t>schools</a:t>
            </a:r>
            <a:endParaRPr lang="pt-PT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Reasons</a:t>
            </a:r>
            <a:r>
              <a:rPr lang="pt-PT" dirty="0" smtClean="0"/>
              <a:t> </a:t>
            </a:r>
            <a:r>
              <a:rPr lang="pt-PT" dirty="0" err="1" smtClean="0"/>
              <a:t>vary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</a:t>
            </a:r>
            <a:r>
              <a:rPr lang="pt-PT" dirty="0" err="1" smtClean="0"/>
              <a:t>national</a:t>
            </a:r>
            <a:r>
              <a:rPr lang="pt-PT" dirty="0" smtClean="0"/>
              <a:t> </a:t>
            </a:r>
            <a:r>
              <a:rPr lang="pt-PT" dirty="0" err="1" smtClean="0"/>
              <a:t>context</a:t>
            </a:r>
            <a:r>
              <a:rPr lang="pt-PT" dirty="0" smtClean="0"/>
              <a:t>.</a:t>
            </a:r>
          </a:p>
          <a:p>
            <a:pPr lvl="1"/>
            <a:r>
              <a:rPr lang="pt-PT" dirty="0" smtClean="0"/>
              <a:t>UK: </a:t>
            </a:r>
            <a:r>
              <a:rPr lang="pt-PT" dirty="0" err="1" smtClean="0"/>
              <a:t>household</a:t>
            </a:r>
            <a:r>
              <a:rPr lang="pt-PT" dirty="0" smtClean="0"/>
              <a:t> </a:t>
            </a:r>
            <a:r>
              <a:rPr lang="pt-PT" dirty="0" err="1" smtClean="0"/>
              <a:t>income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regional </a:t>
            </a:r>
            <a:r>
              <a:rPr lang="pt-PT" dirty="0" err="1" smtClean="0"/>
              <a:t>inequality</a:t>
            </a:r>
            <a:endParaRPr lang="pt-PT" dirty="0" smtClean="0"/>
          </a:p>
          <a:p>
            <a:pPr lvl="1"/>
            <a:r>
              <a:rPr lang="pt-PT" dirty="0" err="1" smtClean="0"/>
              <a:t>Australia</a:t>
            </a:r>
            <a:r>
              <a:rPr lang="pt-PT" dirty="0" smtClean="0"/>
              <a:t>: </a:t>
            </a:r>
            <a:r>
              <a:rPr lang="pt-PT" dirty="0" err="1" smtClean="0"/>
              <a:t>household</a:t>
            </a:r>
            <a:r>
              <a:rPr lang="pt-PT" dirty="0" smtClean="0"/>
              <a:t> </a:t>
            </a:r>
            <a:r>
              <a:rPr lang="pt-PT" dirty="0" err="1" smtClean="0"/>
              <a:t>income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generation</a:t>
            </a:r>
            <a:r>
              <a:rPr lang="pt-PT" dirty="0" smtClean="0"/>
              <a:t> </a:t>
            </a:r>
            <a:r>
              <a:rPr lang="pt-PT" dirty="0" err="1" smtClean="0"/>
              <a:t>effect</a:t>
            </a:r>
            <a:endParaRPr lang="pt-PT" dirty="0" smtClean="0"/>
          </a:p>
          <a:p>
            <a:pPr lvl="1"/>
            <a:r>
              <a:rPr lang="pt-PT" dirty="0" smtClean="0"/>
              <a:t>OECD: social </a:t>
            </a:r>
            <a:r>
              <a:rPr lang="pt-PT" dirty="0" err="1" smtClean="0"/>
              <a:t>class</a:t>
            </a:r>
            <a:r>
              <a:rPr lang="pt-PT" dirty="0" smtClean="0"/>
              <a:t> </a:t>
            </a:r>
            <a:r>
              <a:rPr lang="pt-PT" dirty="0" err="1" smtClean="0"/>
              <a:t>reproduction</a:t>
            </a:r>
            <a:r>
              <a:rPr lang="pt-PT" dirty="0" smtClean="0"/>
              <a:t> vs. </a:t>
            </a:r>
            <a:r>
              <a:rPr lang="pt-PT" dirty="0" err="1" smtClean="0"/>
              <a:t>choice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outsiders</a:t>
            </a:r>
            <a:r>
              <a:rPr lang="pt-PT" dirty="0" smtClean="0"/>
              <a:t> </a:t>
            </a:r>
            <a:endParaRPr lang="pt-PT" dirty="0" smtClean="0"/>
          </a:p>
          <a:p>
            <a:r>
              <a:rPr lang="pt-PT" dirty="0" err="1" smtClean="0"/>
              <a:t>The</a:t>
            </a:r>
            <a:r>
              <a:rPr lang="pt-PT" dirty="0" smtClean="0"/>
              <a:t> case </a:t>
            </a:r>
            <a:r>
              <a:rPr lang="pt-PT" dirty="0" err="1" smtClean="0"/>
              <a:t>in</a:t>
            </a:r>
            <a:r>
              <a:rPr lang="pt-PT" dirty="0" smtClean="0"/>
              <a:t> Portugal.</a:t>
            </a:r>
          </a:p>
          <a:p>
            <a:pPr lvl="1"/>
            <a:r>
              <a:rPr lang="pt-PT" dirty="0" err="1" smtClean="0"/>
              <a:t>Security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leadership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schools</a:t>
            </a:r>
            <a:r>
              <a:rPr lang="pt-PT" dirty="0" smtClean="0"/>
              <a:t> (</a:t>
            </a:r>
            <a:r>
              <a:rPr lang="pt-PT" dirty="0" err="1" smtClean="0"/>
              <a:t>trust</a:t>
            </a:r>
            <a:r>
              <a:rPr lang="pt-PT" dirty="0" smtClean="0"/>
              <a:t> </a:t>
            </a:r>
            <a:r>
              <a:rPr lang="pt-PT" dirty="0" err="1" smtClean="0"/>
              <a:t>relationship</a:t>
            </a:r>
            <a:r>
              <a:rPr lang="pt-PT" dirty="0" smtClean="0"/>
              <a:t>)</a:t>
            </a:r>
          </a:p>
          <a:p>
            <a:pPr lvl="1"/>
            <a:r>
              <a:rPr lang="pt-PT" dirty="0" err="1" smtClean="0"/>
              <a:t>Early</a:t>
            </a:r>
            <a:r>
              <a:rPr lang="pt-PT" dirty="0" smtClean="0"/>
              <a:t> </a:t>
            </a:r>
            <a:r>
              <a:rPr lang="pt-PT" dirty="0" err="1" smtClean="0"/>
              <a:t>school</a:t>
            </a:r>
            <a:r>
              <a:rPr lang="pt-PT" dirty="0" smtClean="0"/>
              <a:t> </a:t>
            </a:r>
            <a:r>
              <a:rPr lang="pt-PT" dirty="0" err="1" smtClean="0"/>
              <a:t>leaving</a:t>
            </a:r>
            <a:r>
              <a:rPr lang="pt-PT" dirty="0" smtClean="0"/>
              <a:t> (</a:t>
            </a:r>
            <a:r>
              <a:rPr lang="pt-PT" dirty="0" err="1" smtClean="0"/>
              <a:t>school</a:t>
            </a:r>
            <a:r>
              <a:rPr lang="pt-PT" dirty="0" smtClean="0"/>
              <a:t> </a:t>
            </a:r>
            <a:r>
              <a:rPr lang="pt-PT" dirty="0" err="1" smtClean="0"/>
              <a:t>composition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important</a:t>
            </a:r>
            <a:r>
              <a:rPr lang="pt-PT" dirty="0" smtClean="0"/>
              <a:t>)</a:t>
            </a:r>
            <a:endParaRPr lang="pt-PT" dirty="0" smtClean="0"/>
          </a:p>
          <a:p>
            <a:pPr lvl="1"/>
            <a:r>
              <a:rPr lang="pt-PT" dirty="0" err="1" smtClean="0"/>
              <a:t>Reputation</a:t>
            </a:r>
            <a:r>
              <a:rPr lang="pt-PT" dirty="0" smtClean="0"/>
              <a:t> </a:t>
            </a:r>
            <a:r>
              <a:rPr lang="pt-PT" dirty="0" err="1" smtClean="0"/>
              <a:t>about</a:t>
            </a:r>
            <a:r>
              <a:rPr lang="pt-PT" dirty="0" smtClean="0"/>
              <a:t> </a:t>
            </a:r>
            <a:r>
              <a:rPr lang="pt-PT" dirty="0" err="1" smtClean="0"/>
              <a:t>quality</a:t>
            </a:r>
            <a:r>
              <a:rPr lang="pt-PT" dirty="0" smtClean="0"/>
              <a:t> (real </a:t>
            </a:r>
            <a:r>
              <a:rPr lang="pt-PT" dirty="0" err="1" smtClean="0"/>
              <a:t>info</a:t>
            </a:r>
            <a:r>
              <a:rPr lang="pt-PT" dirty="0" err="1" smtClean="0"/>
              <a:t>rmation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scarce</a:t>
            </a:r>
            <a:r>
              <a:rPr lang="pt-PT" dirty="0" smtClean="0"/>
              <a:t>)</a:t>
            </a:r>
            <a:endParaRPr lang="pt-PT" dirty="0" smtClean="0"/>
          </a:p>
          <a:p>
            <a:pPr lvl="1"/>
            <a:endParaRPr lang="pt-PT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dStudPres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C67911A-D2A5-4ED1-923A-6ADF937E41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EdStudPres</Template>
  <TotalTime>0</TotalTime>
  <Words>1075</Words>
  <Application>Microsoft Office PowerPoint</Application>
  <PresentationFormat>Apresentação no Ecrã (4:3)</PresentationFormat>
  <Paragraphs>132</Paragraphs>
  <Slides>17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17</vt:i4>
      </vt:variant>
    </vt:vector>
  </HeadingPairs>
  <TitlesOfParts>
    <vt:vector size="18" baseType="lpstr">
      <vt:lpstr>EdStudPres</vt:lpstr>
      <vt:lpstr>Markets in Education effects, impact and diversity</vt:lpstr>
      <vt:lpstr>Presentation</vt:lpstr>
      <vt:lpstr>What are markets in Education?</vt:lpstr>
      <vt:lpstr>Effects on students achievement</vt:lpstr>
      <vt:lpstr>Effects on students achievement</vt:lpstr>
      <vt:lpstr>Effects of competition on state schools</vt:lpstr>
      <vt:lpstr>How parents choose a school</vt:lpstr>
      <vt:lpstr>How parents choose a school</vt:lpstr>
      <vt:lpstr>Why parents choose private schools</vt:lpstr>
      <vt:lpstr>How schools deal with competition and diversity</vt:lpstr>
      <vt:lpstr>How schools deal with competition and diversity</vt:lpstr>
      <vt:lpstr>How schools deal with competition and diversity</vt:lpstr>
      <vt:lpstr>Efficiency (costs) and diversity</vt:lpstr>
      <vt:lpstr>How schools adapt to the need of diversity</vt:lpstr>
      <vt:lpstr>Conclusion: why don’t education markets work better?</vt:lpstr>
      <vt:lpstr>Reflection</vt:lpstr>
      <vt:lpstr>The end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2011-11-11T10:59:36Z</dcterms:created>
  <dcterms:modified xsi:type="dcterms:W3CDTF">2011-11-13T14:15:19Z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