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8"/>
  </p:notesMasterIdLst>
  <p:handoutMasterIdLst>
    <p:handoutMasterId r:id="rId59"/>
  </p:handoutMasterIdLst>
  <p:sldIdLst>
    <p:sldId id="256" r:id="rId2"/>
    <p:sldId id="404" r:id="rId3"/>
    <p:sldId id="439" r:id="rId4"/>
    <p:sldId id="403" r:id="rId5"/>
    <p:sldId id="405" r:id="rId6"/>
    <p:sldId id="406" r:id="rId7"/>
    <p:sldId id="408" r:id="rId8"/>
    <p:sldId id="338" r:id="rId9"/>
    <p:sldId id="409" r:id="rId10"/>
    <p:sldId id="433" r:id="rId11"/>
    <p:sldId id="389" r:id="rId12"/>
    <p:sldId id="369" r:id="rId13"/>
    <p:sldId id="332" r:id="rId14"/>
    <p:sldId id="333" r:id="rId15"/>
    <p:sldId id="444" r:id="rId16"/>
    <p:sldId id="336" r:id="rId17"/>
    <p:sldId id="313" r:id="rId18"/>
    <p:sldId id="440" r:id="rId19"/>
    <p:sldId id="442" r:id="rId20"/>
    <p:sldId id="441" r:id="rId21"/>
    <p:sldId id="375" r:id="rId22"/>
    <p:sldId id="339" r:id="rId23"/>
    <p:sldId id="434" r:id="rId24"/>
    <p:sldId id="402" r:id="rId25"/>
    <p:sldId id="410" r:id="rId26"/>
    <p:sldId id="436" r:id="rId27"/>
    <p:sldId id="343" r:id="rId28"/>
    <p:sldId id="349" r:id="rId29"/>
    <p:sldId id="382" r:id="rId30"/>
    <p:sldId id="383" r:id="rId31"/>
    <p:sldId id="384" r:id="rId32"/>
    <p:sldId id="435" r:id="rId33"/>
    <p:sldId id="326" r:id="rId34"/>
    <p:sldId id="327" r:id="rId35"/>
    <p:sldId id="354" r:id="rId36"/>
    <p:sldId id="328" r:id="rId37"/>
    <p:sldId id="329" r:id="rId38"/>
    <p:sldId id="331" r:id="rId39"/>
    <p:sldId id="355" r:id="rId40"/>
    <p:sldId id="443" r:id="rId41"/>
    <p:sldId id="334" r:id="rId42"/>
    <p:sldId id="437" r:id="rId43"/>
    <p:sldId id="438" r:id="rId44"/>
    <p:sldId id="446" r:id="rId45"/>
    <p:sldId id="417" r:id="rId46"/>
    <p:sldId id="418" r:id="rId47"/>
    <p:sldId id="420" r:id="rId48"/>
    <p:sldId id="421" r:id="rId49"/>
    <p:sldId id="447" r:id="rId50"/>
    <p:sldId id="450" r:id="rId51"/>
    <p:sldId id="448" r:id="rId52"/>
    <p:sldId id="449" r:id="rId53"/>
    <p:sldId id="307" r:id="rId54"/>
    <p:sldId id="452" r:id="rId55"/>
    <p:sldId id="453" r:id="rId56"/>
    <p:sldId id="451" r:id="rId57"/>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Torfi"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ABC4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88" autoAdjust="0"/>
    <p:restoredTop sz="95080" autoAdjust="0"/>
  </p:normalViewPr>
  <p:slideViewPr>
    <p:cSldViewPr>
      <p:cViewPr varScale="1">
        <p:scale>
          <a:sx n="107" d="100"/>
          <a:sy n="107" d="100"/>
        </p:scale>
        <p:origin x="-240" y="-90"/>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F6DE70A-8E4A-4651-8E95-71150DDA6FEB}" type="datetimeFigureOut">
              <a:rPr lang="en-US"/>
              <a:pPr>
                <a:defRPr/>
              </a:pPr>
              <a:t>11/17/2011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E0725E0-69F6-4776-8320-82F179363DC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is-IS"/>
          </a:p>
        </p:txBody>
      </p:sp>
      <p:sp>
        <p:nvSpPr>
          <p:cNvPr id="3" name="Dagsetningarstaðgengill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117E447-153C-4E84-9A68-2F4EB9B02760}" type="datetimeFigureOut">
              <a:rPr lang="is-IS"/>
              <a:pPr>
                <a:defRPr/>
              </a:pPr>
              <a:t>17.11.2011</a:t>
            </a:fld>
            <a:endParaRPr lang="is-IS"/>
          </a:p>
        </p:txBody>
      </p:sp>
      <p:sp>
        <p:nvSpPr>
          <p:cNvPr id="4" name="Skyggnumyndastaðgengill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s-IS" noProof="0"/>
          </a:p>
        </p:txBody>
      </p:sp>
      <p:sp>
        <p:nvSpPr>
          <p:cNvPr id="5" name="Minnispunktastaðgengill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s-IS" noProof="0" smtClean="0"/>
              <a:t>Smelltu til að breyta stílum aðaltexta</a:t>
            </a:r>
          </a:p>
          <a:p>
            <a:pPr lvl="1"/>
            <a:r>
              <a:rPr lang="is-IS" noProof="0" smtClean="0"/>
              <a:t>Annað stig</a:t>
            </a:r>
          </a:p>
          <a:p>
            <a:pPr lvl="2"/>
            <a:r>
              <a:rPr lang="is-IS" noProof="0" smtClean="0"/>
              <a:t>Þriðja stig</a:t>
            </a:r>
          </a:p>
          <a:p>
            <a:pPr lvl="3"/>
            <a:r>
              <a:rPr lang="is-IS" noProof="0" smtClean="0"/>
              <a:t>Fjórða stig</a:t>
            </a:r>
          </a:p>
          <a:p>
            <a:pPr lvl="4"/>
            <a:r>
              <a:rPr lang="is-IS" noProof="0" smtClean="0"/>
              <a:t>Fimmta stig</a:t>
            </a:r>
            <a:endParaRPr lang="is-IS" noProof="0"/>
          </a:p>
        </p:txBody>
      </p:sp>
      <p:sp>
        <p:nvSpPr>
          <p:cNvPr id="6" name="Síðufótarstaðgengil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is-IS"/>
          </a:p>
        </p:txBody>
      </p:sp>
      <p:sp>
        <p:nvSpPr>
          <p:cNvPr id="7" name="Skyggnunúmersstaðgengill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B20AE0C-A24A-497F-AF9D-4F4223A9627C}" type="slidenum">
              <a:rPr lang="is-IS"/>
              <a:pPr>
                <a:defRPr/>
              </a:pPr>
              <a:t>‹#›</a:t>
            </a:fld>
            <a:endParaRPr lang="is-I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7A7CE0B-F6AC-487F-977E-B05F37B739AA}" type="slidenum">
              <a:rPr lang="en-GB" smtClean="0"/>
              <a:pPr/>
              <a:t>27</a:t>
            </a:fld>
            <a:endParaRPr lang="en-GB" smtClean="0"/>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xfrm>
            <a:off x="457200" y="4343400"/>
            <a:ext cx="6096000" cy="4114800"/>
          </a:xfrm>
          <a:noFill/>
        </p:spPr>
        <p:txBody>
          <a:bodyPr wrap="square" numCol="1" anchor="t" anchorCtr="0" compatLnSpc="1">
            <a:prstTxWarp prst="textNoShape">
              <a:avLst/>
            </a:prstTxWarp>
          </a:bodyPr>
          <a:lstStyle/>
          <a:p>
            <a:pPr eaLnBrk="1" hangingPunct="1">
              <a:spcBef>
                <a:spcPct val="0"/>
              </a:spcBef>
            </a:pPr>
            <a:endParaRPr lang="is-I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1FCFE70-21BE-4BED-870B-31C75042BC17}" type="slidenum">
              <a:rPr lang="en-GB" smtClean="0"/>
              <a:pPr/>
              <a:t>48</a:t>
            </a:fld>
            <a:endParaRPr lang="en-GB" smtClean="0"/>
          </a:p>
        </p:txBody>
      </p:sp>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s-I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C5D3662-0B7A-4A83-868E-F91ACC8B4331}" type="slidenum">
              <a:rPr lang="en-GB" smtClean="0"/>
              <a:pPr/>
              <a:t>49</a:t>
            </a:fld>
            <a:endParaRPr lang="en-GB" smtClean="0"/>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s-I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90823F3-03B3-417D-8B1A-4A8E4123D20B}" type="slidenum">
              <a:rPr lang="en-GB" smtClean="0"/>
              <a:pPr/>
              <a:t>50</a:t>
            </a:fld>
            <a:endParaRPr lang="en-GB" smtClean="0"/>
          </a:p>
        </p:txBody>
      </p:sp>
      <p:sp>
        <p:nvSpPr>
          <p:cNvPr id="778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s-I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7440D7F-5BDD-4F94-8358-447CBCC5CECD}" type="slidenum">
              <a:rPr lang="en-GB" smtClean="0"/>
              <a:pPr/>
              <a:t>51</a:t>
            </a:fld>
            <a:endParaRPr lang="en-GB" smtClean="0"/>
          </a:p>
        </p:txBody>
      </p:sp>
      <p:sp>
        <p:nvSpPr>
          <p:cNvPr id="798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s-I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136C392-FB46-493F-9DB3-6262E713BEF3}" type="slidenum">
              <a:rPr lang="en-GB" smtClean="0"/>
              <a:pPr/>
              <a:t>52</a:t>
            </a:fld>
            <a:endParaRPr lang="en-GB" smtClean="0"/>
          </a:p>
        </p:txBody>
      </p:sp>
      <p:sp>
        <p:nvSpPr>
          <p:cNvPr id="819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s-I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17AC81-09E2-4DC0-AB78-CE1ABF872512}" type="slidenum">
              <a:rPr lang="en-GB" smtClean="0"/>
              <a:pPr/>
              <a:t>28</a:t>
            </a:fld>
            <a:endParaRPr lang="en-GB" smtClean="0"/>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xfrm>
            <a:off x="457200" y="4343400"/>
            <a:ext cx="6096000" cy="4114800"/>
          </a:xfrm>
          <a:noFill/>
        </p:spPr>
        <p:txBody>
          <a:bodyPr wrap="square" numCol="1" anchor="t" anchorCtr="0" compatLnSpc="1">
            <a:prstTxWarp prst="textNoShape">
              <a:avLst/>
            </a:prstTxWarp>
          </a:bodyPr>
          <a:lstStyle/>
          <a:p>
            <a:pPr eaLnBrk="1" hangingPunct="1">
              <a:spcBef>
                <a:spcPct val="0"/>
              </a:spcBef>
            </a:pPr>
            <a:endParaRPr lang="is-I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6F7A15C-B676-4529-805D-A1255C6D4D73}" type="slidenum">
              <a:rPr lang="en-GB" smtClean="0"/>
              <a:pPr/>
              <a:t>29</a:t>
            </a:fld>
            <a:endParaRPr lang="en-GB" smtClean="0"/>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7" name="Rectangle 3"/>
          <p:cNvSpPr>
            <a:spLocks noGrp="1" noChangeArrowheads="1"/>
          </p:cNvSpPr>
          <p:nvPr>
            <p:ph type="body" idx="1"/>
          </p:nvPr>
        </p:nvSpPr>
        <p:spPr bwMode="auto">
          <a:xfrm>
            <a:off x="457200" y="4343400"/>
            <a:ext cx="6096000" cy="4114800"/>
          </a:xfrm>
          <a:noFill/>
        </p:spPr>
        <p:txBody>
          <a:bodyPr wrap="square" numCol="1" anchor="t" anchorCtr="0" compatLnSpc="1">
            <a:prstTxWarp prst="textNoShape">
              <a:avLst/>
            </a:prstTxWarp>
          </a:bodyPr>
          <a:lstStyle/>
          <a:p>
            <a:pPr eaLnBrk="1" hangingPunct="1">
              <a:spcBef>
                <a:spcPct val="0"/>
              </a:spcBef>
            </a:pPr>
            <a:endParaRPr lang="is-I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2CC45BF-AA29-4326-9E20-5E1D12CD49B8}" type="slidenum">
              <a:rPr lang="en-GB" smtClean="0"/>
              <a:pPr/>
              <a:t>30</a:t>
            </a:fld>
            <a:endParaRPr lang="en-GB" smtClean="0"/>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xfrm>
            <a:off x="457200" y="4343400"/>
            <a:ext cx="6096000" cy="4114800"/>
          </a:xfrm>
          <a:noFill/>
        </p:spPr>
        <p:txBody>
          <a:bodyPr wrap="square" numCol="1" anchor="t" anchorCtr="0" compatLnSpc="1">
            <a:prstTxWarp prst="textNoShape">
              <a:avLst/>
            </a:prstTxWarp>
          </a:bodyPr>
          <a:lstStyle/>
          <a:p>
            <a:pPr eaLnBrk="1" hangingPunct="1">
              <a:spcBef>
                <a:spcPct val="0"/>
              </a:spcBef>
            </a:pPr>
            <a:endParaRPr lang="is-I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EBB3AA8-AAB1-45A8-AEE6-9E486CDD03A7}" type="slidenum">
              <a:rPr lang="en-GB" smtClean="0"/>
              <a:pPr/>
              <a:t>31</a:t>
            </a:fld>
            <a:endParaRPr lang="en-GB" smtClean="0"/>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xfrm>
            <a:off x="457200" y="4343400"/>
            <a:ext cx="6096000" cy="4114800"/>
          </a:xfrm>
          <a:noFill/>
        </p:spPr>
        <p:txBody>
          <a:bodyPr wrap="square" numCol="1" anchor="t" anchorCtr="0" compatLnSpc="1">
            <a:prstTxWarp prst="textNoShape">
              <a:avLst/>
            </a:prstTxWarp>
          </a:bodyPr>
          <a:lstStyle/>
          <a:p>
            <a:pPr eaLnBrk="1" hangingPunct="1">
              <a:spcBef>
                <a:spcPct val="0"/>
              </a:spcBef>
            </a:pPr>
            <a:endParaRPr lang="is-I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B13BA3-CBE0-4920-B442-247C8CB06C47}" type="slidenum">
              <a:rPr lang="en-GB" smtClean="0"/>
              <a:pPr/>
              <a:t>44</a:t>
            </a:fld>
            <a:endParaRPr lang="en-GB" smtClean="0"/>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s-I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B877A59-4C01-4074-B80A-003E3F64D6B2}" type="slidenum">
              <a:rPr lang="en-GB" smtClean="0"/>
              <a:pPr/>
              <a:t>45</a:t>
            </a:fld>
            <a:endParaRPr lang="en-GB" smtClean="0"/>
          </a:p>
        </p:txBody>
      </p:sp>
      <p:sp>
        <p:nvSpPr>
          <p:cNvPr id="675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s-I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0005C02-F0DC-43E7-A23A-113B0782D034}" type="slidenum">
              <a:rPr lang="en-GB" smtClean="0"/>
              <a:pPr/>
              <a:t>46</a:t>
            </a:fld>
            <a:endParaRPr lang="en-GB" smtClean="0"/>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s-I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5D1AF64-3731-4FBC-87EF-5847B6758027}" type="slidenum">
              <a:rPr lang="en-GB" smtClean="0"/>
              <a:pPr/>
              <a:t>47</a:t>
            </a:fld>
            <a:endParaRPr lang="en-GB" smtClean="0"/>
          </a:p>
        </p:txBody>
      </p:sp>
      <p:sp>
        <p:nvSpPr>
          <p:cNvPr id="716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s-I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ilskyggna">
    <p:spTree>
      <p:nvGrpSpPr>
        <p:cNvPr id="1" name=""/>
        <p:cNvGrpSpPr/>
        <p:nvPr/>
      </p:nvGrpSpPr>
      <p:grpSpPr>
        <a:xfrm>
          <a:off x="0" y="0"/>
          <a:ext cx="0" cy="0"/>
          <a:chOff x="0" y="0"/>
          <a:chExt cx="0" cy="0"/>
        </a:xfrm>
      </p:grpSpPr>
      <p:sp>
        <p:nvSpPr>
          <p:cNvPr id="2" name="Titill 1"/>
          <p:cNvSpPr>
            <a:spLocks noGrp="1"/>
          </p:cNvSpPr>
          <p:nvPr>
            <p:ph type="ctrTitle"/>
          </p:nvPr>
        </p:nvSpPr>
        <p:spPr>
          <a:xfrm>
            <a:off x="685800" y="2130425"/>
            <a:ext cx="7772400" cy="1470025"/>
          </a:xfrm>
        </p:spPr>
        <p:txBody>
          <a:bodyPr/>
          <a:lstStyle/>
          <a:p>
            <a:r>
              <a:rPr lang="is-IS" smtClean="0"/>
              <a:t>Smelltu til að breyta stíl aðaltitils</a:t>
            </a:r>
            <a:endParaRPr lang="is-IS"/>
          </a:p>
        </p:txBody>
      </p:sp>
      <p:sp>
        <p:nvSpPr>
          <p:cNvPr id="3" name="Undirtitil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s-IS" smtClean="0"/>
              <a:t>Smelltu til að breyta stíl aðalundirtitla</a:t>
            </a:r>
            <a:endParaRPr lang="is-I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is-IS"/>
              <a:t>ECNAIS conference Warsaw nov 2011 JTJ</a:t>
            </a:r>
          </a:p>
        </p:txBody>
      </p:sp>
      <p:sp>
        <p:nvSpPr>
          <p:cNvPr id="6" name="Slide Number Placeholder 5"/>
          <p:cNvSpPr>
            <a:spLocks noGrp="1"/>
          </p:cNvSpPr>
          <p:nvPr>
            <p:ph type="sldNum" sz="quarter" idx="12"/>
          </p:nvPr>
        </p:nvSpPr>
        <p:spPr/>
        <p:txBody>
          <a:bodyPr/>
          <a:lstStyle>
            <a:lvl1pPr>
              <a:defRPr/>
            </a:lvl1pPr>
          </a:lstStyle>
          <a:p>
            <a:pPr>
              <a:defRPr/>
            </a:pPr>
            <a:fld id="{B98FA256-FC12-48EF-859E-A712466D530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ill og lóðréttur text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Staðgengill lárétts texta 2"/>
          <p:cNvSpPr>
            <a:spLocks noGrp="1"/>
          </p:cNvSpPr>
          <p:nvPr>
            <p:ph type="body" orient="vert" idx="1"/>
          </p:nvPr>
        </p:nvSpPr>
        <p:spPr/>
        <p:txBody>
          <a:bodyPr vert="eaVert"/>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is-IS"/>
              <a:t>ECNAIS conference Warsaw nov 2011 JTJ</a:t>
            </a:r>
          </a:p>
        </p:txBody>
      </p:sp>
      <p:sp>
        <p:nvSpPr>
          <p:cNvPr id="6" name="Slide Number Placeholder 5"/>
          <p:cNvSpPr>
            <a:spLocks noGrp="1"/>
          </p:cNvSpPr>
          <p:nvPr>
            <p:ph type="sldNum" sz="quarter" idx="12"/>
          </p:nvPr>
        </p:nvSpPr>
        <p:spPr/>
        <p:txBody>
          <a:bodyPr/>
          <a:lstStyle>
            <a:lvl1pPr>
              <a:defRPr/>
            </a:lvl1pPr>
          </a:lstStyle>
          <a:p>
            <a:pPr>
              <a:defRPr/>
            </a:pPr>
            <a:fld id="{85011D6C-D062-41EC-A315-6F141E0F479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óðréttur titill og texti">
    <p:spTree>
      <p:nvGrpSpPr>
        <p:cNvPr id="1" name=""/>
        <p:cNvGrpSpPr/>
        <p:nvPr/>
      </p:nvGrpSpPr>
      <p:grpSpPr>
        <a:xfrm>
          <a:off x="0" y="0"/>
          <a:ext cx="0" cy="0"/>
          <a:chOff x="0" y="0"/>
          <a:chExt cx="0" cy="0"/>
        </a:xfrm>
      </p:grpSpPr>
      <p:sp>
        <p:nvSpPr>
          <p:cNvPr id="2" name="Lóðréttur titill 1"/>
          <p:cNvSpPr>
            <a:spLocks noGrp="1"/>
          </p:cNvSpPr>
          <p:nvPr>
            <p:ph type="title" orient="vert"/>
          </p:nvPr>
        </p:nvSpPr>
        <p:spPr>
          <a:xfrm>
            <a:off x="6638925" y="404813"/>
            <a:ext cx="2058988" cy="5721350"/>
          </a:xfrm>
        </p:spPr>
        <p:txBody>
          <a:bodyPr vert="eaVert"/>
          <a:lstStyle/>
          <a:p>
            <a:r>
              <a:rPr lang="is-IS" smtClean="0"/>
              <a:t>Smelltu til að breyta stíl aðaltitils</a:t>
            </a:r>
            <a:endParaRPr lang="is-IS"/>
          </a:p>
        </p:txBody>
      </p:sp>
      <p:sp>
        <p:nvSpPr>
          <p:cNvPr id="3" name="Staðgengill lárétts texta 2"/>
          <p:cNvSpPr>
            <a:spLocks noGrp="1"/>
          </p:cNvSpPr>
          <p:nvPr>
            <p:ph type="body" orient="vert" idx="1"/>
          </p:nvPr>
        </p:nvSpPr>
        <p:spPr>
          <a:xfrm>
            <a:off x="457200" y="404813"/>
            <a:ext cx="6029325" cy="5721350"/>
          </a:xfrm>
        </p:spPr>
        <p:txBody>
          <a:bodyPr vert="eaVert"/>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is-IS"/>
              <a:t>ECNAIS conference Warsaw nov 2011 JTJ</a:t>
            </a:r>
          </a:p>
        </p:txBody>
      </p:sp>
      <p:sp>
        <p:nvSpPr>
          <p:cNvPr id="6" name="Slide Number Placeholder 5"/>
          <p:cNvSpPr>
            <a:spLocks noGrp="1"/>
          </p:cNvSpPr>
          <p:nvPr>
            <p:ph type="sldNum" sz="quarter" idx="12"/>
          </p:nvPr>
        </p:nvSpPr>
        <p:spPr/>
        <p:txBody>
          <a:bodyPr/>
          <a:lstStyle>
            <a:lvl1pPr>
              <a:defRPr/>
            </a:lvl1pPr>
          </a:lstStyle>
          <a:p>
            <a:pPr>
              <a:defRPr/>
            </a:pPr>
            <a:fld id="{07C715B1-DD3F-409B-9FD4-2A9F5BF3FAC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ill og efn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Staðgengill efnis 2"/>
          <p:cNvSpPr>
            <a:spLocks noGrp="1"/>
          </p:cNvSpPr>
          <p:nvPr>
            <p:ph idx="1"/>
          </p:nvPr>
        </p:nvSpPr>
        <p:spPr/>
        <p:txBody>
          <a:body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is-IS"/>
              <a:t>ECNAIS conference Warsaw nov 2011 JTJ</a:t>
            </a:r>
          </a:p>
        </p:txBody>
      </p:sp>
      <p:sp>
        <p:nvSpPr>
          <p:cNvPr id="6" name="Slide Number Placeholder 5"/>
          <p:cNvSpPr>
            <a:spLocks noGrp="1"/>
          </p:cNvSpPr>
          <p:nvPr>
            <p:ph type="sldNum" sz="quarter" idx="12"/>
          </p:nvPr>
        </p:nvSpPr>
        <p:spPr/>
        <p:txBody>
          <a:bodyPr/>
          <a:lstStyle>
            <a:lvl1pPr>
              <a:defRPr/>
            </a:lvl1pPr>
          </a:lstStyle>
          <a:p>
            <a:pPr>
              <a:defRPr/>
            </a:pPr>
            <a:fld id="{CE73DB97-8829-4C8B-97A0-E9D204AEFA9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flafyrirsögn">
    <p:spTree>
      <p:nvGrpSpPr>
        <p:cNvPr id="1" name=""/>
        <p:cNvGrpSpPr/>
        <p:nvPr/>
      </p:nvGrpSpPr>
      <p:grpSpPr>
        <a:xfrm>
          <a:off x="0" y="0"/>
          <a:ext cx="0" cy="0"/>
          <a:chOff x="0" y="0"/>
          <a:chExt cx="0" cy="0"/>
        </a:xfrm>
      </p:grpSpPr>
      <p:sp>
        <p:nvSpPr>
          <p:cNvPr id="2" name="Titill 1"/>
          <p:cNvSpPr>
            <a:spLocks noGrp="1"/>
          </p:cNvSpPr>
          <p:nvPr>
            <p:ph type="title"/>
          </p:nvPr>
        </p:nvSpPr>
        <p:spPr>
          <a:xfrm>
            <a:off x="722313" y="4406900"/>
            <a:ext cx="7772400" cy="1362075"/>
          </a:xfrm>
        </p:spPr>
        <p:txBody>
          <a:bodyPr anchor="t"/>
          <a:lstStyle>
            <a:lvl1pPr algn="l">
              <a:defRPr sz="4000" b="1" cap="all"/>
            </a:lvl1pPr>
          </a:lstStyle>
          <a:p>
            <a:r>
              <a:rPr lang="is-IS" smtClean="0"/>
              <a:t>Smelltu til að breyta stíl aðaltitils</a:t>
            </a:r>
            <a:endParaRPr lang="is-IS"/>
          </a:p>
        </p:txBody>
      </p:sp>
      <p:sp>
        <p:nvSpPr>
          <p:cNvPr id="3" name="Textastaðgengill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s-IS" smtClean="0"/>
              <a:t>Smelltu til að breyta stílum aðaltexta</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is-IS"/>
              <a:t>ECNAIS conference Warsaw nov 2011 JTJ</a:t>
            </a:r>
          </a:p>
        </p:txBody>
      </p:sp>
      <p:sp>
        <p:nvSpPr>
          <p:cNvPr id="6" name="Slide Number Placeholder 5"/>
          <p:cNvSpPr>
            <a:spLocks noGrp="1"/>
          </p:cNvSpPr>
          <p:nvPr>
            <p:ph type="sldNum" sz="quarter" idx="12"/>
          </p:nvPr>
        </p:nvSpPr>
        <p:spPr/>
        <p:txBody>
          <a:bodyPr/>
          <a:lstStyle>
            <a:lvl1pPr>
              <a:defRPr/>
            </a:lvl1pPr>
          </a:lstStyle>
          <a:p>
            <a:pPr>
              <a:defRPr/>
            </a:pPr>
            <a:fld id="{60D90B20-42FA-4965-BCB5-CB4E7AEFE0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ö efnisatrið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Staðgengill efni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Staðgengill efni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is-IS"/>
              <a:t>ECNAIS conference Warsaw nov 2011 JTJ</a:t>
            </a:r>
          </a:p>
        </p:txBody>
      </p:sp>
      <p:sp>
        <p:nvSpPr>
          <p:cNvPr id="7" name="Slide Number Placeholder 5"/>
          <p:cNvSpPr>
            <a:spLocks noGrp="1"/>
          </p:cNvSpPr>
          <p:nvPr>
            <p:ph type="sldNum" sz="quarter" idx="12"/>
          </p:nvPr>
        </p:nvSpPr>
        <p:spPr/>
        <p:txBody>
          <a:bodyPr/>
          <a:lstStyle>
            <a:lvl1pPr>
              <a:defRPr/>
            </a:lvl1pPr>
          </a:lstStyle>
          <a:p>
            <a:pPr>
              <a:defRPr/>
            </a:pPr>
            <a:fld id="{C0E211EE-2B63-4810-A550-55468E28284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anburður">
    <p:spTree>
      <p:nvGrpSpPr>
        <p:cNvPr id="1" name=""/>
        <p:cNvGrpSpPr/>
        <p:nvPr/>
      </p:nvGrpSpPr>
      <p:grpSpPr>
        <a:xfrm>
          <a:off x="0" y="0"/>
          <a:ext cx="0" cy="0"/>
          <a:chOff x="0" y="0"/>
          <a:chExt cx="0" cy="0"/>
        </a:xfrm>
      </p:grpSpPr>
      <p:sp>
        <p:nvSpPr>
          <p:cNvPr id="2" name="Titill 1"/>
          <p:cNvSpPr>
            <a:spLocks noGrp="1"/>
          </p:cNvSpPr>
          <p:nvPr>
            <p:ph type="title"/>
          </p:nvPr>
        </p:nvSpPr>
        <p:spPr>
          <a:xfrm>
            <a:off x="457200" y="274638"/>
            <a:ext cx="8229600" cy="1143000"/>
          </a:xfrm>
        </p:spPr>
        <p:txBody>
          <a:bodyPr/>
          <a:lstStyle>
            <a:lvl1pPr>
              <a:defRPr/>
            </a:lvl1pPr>
          </a:lstStyle>
          <a:p>
            <a:r>
              <a:rPr lang="is-IS" smtClean="0"/>
              <a:t>Smelltu til að breyta stíl aðaltitils</a:t>
            </a:r>
            <a:endParaRPr lang="is-IS"/>
          </a:p>
        </p:txBody>
      </p:sp>
      <p:sp>
        <p:nvSpPr>
          <p:cNvPr id="3" name="Textastaðgengill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smtClean="0"/>
              <a:t>Smelltu til að breyta stílum aðaltexta</a:t>
            </a:r>
          </a:p>
        </p:txBody>
      </p:sp>
      <p:sp>
        <p:nvSpPr>
          <p:cNvPr id="4" name="Staðgengill efni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5" name="Textastaðgengill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smtClean="0"/>
              <a:t>Smelltu til að breyta stílum aðaltexta</a:t>
            </a:r>
          </a:p>
        </p:txBody>
      </p:sp>
      <p:sp>
        <p:nvSpPr>
          <p:cNvPr id="6" name="Staðgengill efni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is-IS"/>
              <a:t>ECNAIS conference Warsaw nov 2011 JTJ</a:t>
            </a:r>
          </a:p>
        </p:txBody>
      </p:sp>
      <p:sp>
        <p:nvSpPr>
          <p:cNvPr id="9" name="Slide Number Placeholder 5"/>
          <p:cNvSpPr>
            <a:spLocks noGrp="1"/>
          </p:cNvSpPr>
          <p:nvPr>
            <p:ph type="sldNum" sz="quarter" idx="12"/>
          </p:nvPr>
        </p:nvSpPr>
        <p:spPr/>
        <p:txBody>
          <a:bodyPr/>
          <a:lstStyle>
            <a:lvl1pPr>
              <a:defRPr/>
            </a:lvl1pPr>
          </a:lstStyle>
          <a:p>
            <a:pPr>
              <a:defRPr/>
            </a:pPr>
            <a:fld id="{4B756CD4-12BD-4AB4-A426-695BB7B92A5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ðeins titill">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is-IS"/>
              <a:t>ECNAIS conference Warsaw nov 2011 JTJ</a:t>
            </a:r>
          </a:p>
        </p:txBody>
      </p:sp>
      <p:sp>
        <p:nvSpPr>
          <p:cNvPr id="5" name="Slide Number Placeholder 5"/>
          <p:cNvSpPr>
            <a:spLocks noGrp="1"/>
          </p:cNvSpPr>
          <p:nvPr>
            <p:ph type="sldNum" sz="quarter" idx="12"/>
          </p:nvPr>
        </p:nvSpPr>
        <p:spPr/>
        <p:txBody>
          <a:bodyPr/>
          <a:lstStyle>
            <a:lvl1pPr>
              <a:defRPr/>
            </a:lvl1pPr>
          </a:lstStyle>
          <a:p>
            <a:pPr>
              <a:defRPr/>
            </a:pPr>
            <a:fld id="{9C4A4D32-EA5C-4B46-9277-6DB5049EB45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ut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is-IS"/>
              <a:t>ECNAIS conference Warsaw nov 2011 JTJ</a:t>
            </a:r>
          </a:p>
        </p:txBody>
      </p:sp>
      <p:sp>
        <p:nvSpPr>
          <p:cNvPr id="4" name="Slide Number Placeholder 5"/>
          <p:cNvSpPr>
            <a:spLocks noGrp="1"/>
          </p:cNvSpPr>
          <p:nvPr>
            <p:ph type="sldNum" sz="quarter" idx="12"/>
          </p:nvPr>
        </p:nvSpPr>
        <p:spPr/>
        <p:txBody>
          <a:bodyPr/>
          <a:lstStyle>
            <a:lvl1pPr>
              <a:defRPr/>
            </a:lvl1pPr>
          </a:lstStyle>
          <a:p>
            <a:pPr>
              <a:defRPr/>
            </a:pPr>
            <a:fld id="{2B4E4F6A-3CDC-426A-BEFE-E58EBA84456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Efni með skýringartexta">
    <p:spTree>
      <p:nvGrpSpPr>
        <p:cNvPr id="1" name=""/>
        <p:cNvGrpSpPr/>
        <p:nvPr/>
      </p:nvGrpSpPr>
      <p:grpSpPr>
        <a:xfrm>
          <a:off x="0" y="0"/>
          <a:ext cx="0" cy="0"/>
          <a:chOff x="0" y="0"/>
          <a:chExt cx="0" cy="0"/>
        </a:xfrm>
      </p:grpSpPr>
      <p:sp>
        <p:nvSpPr>
          <p:cNvPr id="2" name="Titill 1"/>
          <p:cNvSpPr>
            <a:spLocks noGrp="1"/>
          </p:cNvSpPr>
          <p:nvPr>
            <p:ph type="title"/>
          </p:nvPr>
        </p:nvSpPr>
        <p:spPr>
          <a:xfrm>
            <a:off x="457200" y="273050"/>
            <a:ext cx="3008313" cy="1162050"/>
          </a:xfrm>
        </p:spPr>
        <p:txBody>
          <a:bodyPr anchor="b"/>
          <a:lstStyle>
            <a:lvl1pPr algn="l">
              <a:defRPr sz="2000" b="1"/>
            </a:lvl1pPr>
          </a:lstStyle>
          <a:p>
            <a:r>
              <a:rPr lang="is-IS" smtClean="0"/>
              <a:t>Smelltu til að breyta stíl aðaltitils</a:t>
            </a:r>
            <a:endParaRPr lang="is-IS"/>
          </a:p>
        </p:txBody>
      </p:sp>
      <p:sp>
        <p:nvSpPr>
          <p:cNvPr id="3" name="Staðgengill efni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Textastaðgengill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smtClean="0"/>
              <a:t>Smelltu til að breyta stílum aðaltexta</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is-IS"/>
              <a:t>ECNAIS conference Warsaw nov 2011 JTJ</a:t>
            </a:r>
          </a:p>
        </p:txBody>
      </p:sp>
      <p:sp>
        <p:nvSpPr>
          <p:cNvPr id="7" name="Slide Number Placeholder 5"/>
          <p:cNvSpPr>
            <a:spLocks noGrp="1"/>
          </p:cNvSpPr>
          <p:nvPr>
            <p:ph type="sldNum" sz="quarter" idx="12"/>
          </p:nvPr>
        </p:nvSpPr>
        <p:spPr/>
        <p:txBody>
          <a:bodyPr/>
          <a:lstStyle>
            <a:lvl1pPr>
              <a:defRPr/>
            </a:lvl1pPr>
          </a:lstStyle>
          <a:p>
            <a:pPr>
              <a:defRPr/>
            </a:pPr>
            <a:fld id="{43A3DE78-7E61-46E6-9E0E-8EAABC8110C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Mynd með skýringartexta">
    <p:spTree>
      <p:nvGrpSpPr>
        <p:cNvPr id="1" name=""/>
        <p:cNvGrpSpPr/>
        <p:nvPr/>
      </p:nvGrpSpPr>
      <p:grpSpPr>
        <a:xfrm>
          <a:off x="0" y="0"/>
          <a:ext cx="0" cy="0"/>
          <a:chOff x="0" y="0"/>
          <a:chExt cx="0" cy="0"/>
        </a:xfrm>
      </p:grpSpPr>
      <p:sp>
        <p:nvSpPr>
          <p:cNvPr id="2" name="Titill 1"/>
          <p:cNvSpPr>
            <a:spLocks noGrp="1"/>
          </p:cNvSpPr>
          <p:nvPr>
            <p:ph type="title"/>
          </p:nvPr>
        </p:nvSpPr>
        <p:spPr>
          <a:xfrm>
            <a:off x="1792288" y="4800600"/>
            <a:ext cx="5486400" cy="566738"/>
          </a:xfrm>
        </p:spPr>
        <p:txBody>
          <a:bodyPr anchor="b"/>
          <a:lstStyle>
            <a:lvl1pPr algn="l">
              <a:defRPr sz="2000" b="1"/>
            </a:lvl1pPr>
          </a:lstStyle>
          <a:p>
            <a:r>
              <a:rPr lang="is-IS" smtClean="0"/>
              <a:t>Smelltu til að breyta stíl aðaltitils</a:t>
            </a:r>
            <a:endParaRPr lang="is-IS"/>
          </a:p>
        </p:txBody>
      </p:sp>
      <p:sp>
        <p:nvSpPr>
          <p:cNvPr id="3" name="Myndastaðgengill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s-IS" noProof="0"/>
          </a:p>
        </p:txBody>
      </p:sp>
      <p:sp>
        <p:nvSpPr>
          <p:cNvPr id="4" name="Textastaðgengill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smtClean="0"/>
              <a:t>Smelltu til að breyta stílum aðaltexta</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is-IS"/>
              <a:t>ECNAIS conference Warsaw nov 2011 JTJ</a:t>
            </a:r>
          </a:p>
        </p:txBody>
      </p:sp>
      <p:sp>
        <p:nvSpPr>
          <p:cNvPr id="7" name="Slide Number Placeholder 5"/>
          <p:cNvSpPr>
            <a:spLocks noGrp="1"/>
          </p:cNvSpPr>
          <p:nvPr>
            <p:ph type="sldNum" sz="quarter" idx="12"/>
          </p:nvPr>
        </p:nvSpPr>
        <p:spPr/>
        <p:txBody>
          <a:bodyPr/>
          <a:lstStyle>
            <a:lvl1pPr>
              <a:defRPr/>
            </a:lvl1pPr>
          </a:lstStyle>
          <a:p>
            <a:pPr>
              <a:defRPr/>
            </a:pPr>
            <a:fld id="{19AEBE30-4B5D-4D39-AC09-41DDEA42373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descr="pp_forsida_innsida_allirlitir_12.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68313" y="4048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pPr>
              <a:defRPr/>
            </a:pPr>
            <a:r>
              <a:rPr lang="is-IS"/>
              <a:t>ECNAIS conference Warsaw nov 2011 JTJ</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08BA5E03-FB3E-4260-8A6C-CB5A05B24B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dt="0"/>
  <p:txStyles>
    <p:titleStyle>
      <a:lvl1pPr algn="ctr" defTabSz="457200" rtl="0" eaLnBrk="0" fontAlgn="base" hangingPunct="0">
        <a:spcBef>
          <a:spcPct val="0"/>
        </a:spcBef>
        <a:spcAft>
          <a:spcPct val="0"/>
        </a:spcAft>
        <a:defRPr sz="3800">
          <a:solidFill>
            <a:schemeClr val="tx1"/>
          </a:solidFill>
          <a:latin typeface="+mj-lt"/>
          <a:ea typeface="+mj-ea"/>
          <a:cs typeface="+mj-cs"/>
        </a:defRPr>
      </a:lvl1pPr>
      <a:lvl2pPr algn="ctr" defTabSz="457200" rtl="0" eaLnBrk="0" fontAlgn="base" hangingPunct="0">
        <a:spcBef>
          <a:spcPct val="0"/>
        </a:spcBef>
        <a:spcAft>
          <a:spcPct val="0"/>
        </a:spcAft>
        <a:defRPr sz="3800">
          <a:solidFill>
            <a:schemeClr val="tx1"/>
          </a:solidFill>
          <a:latin typeface="Calibri" pitchFamily="34" charset="0"/>
        </a:defRPr>
      </a:lvl2pPr>
      <a:lvl3pPr algn="ctr" defTabSz="457200" rtl="0" eaLnBrk="0" fontAlgn="base" hangingPunct="0">
        <a:spcBef>
          <a:spcPct val="0"/>
        </a:spcBef>
        <a:spcAft>
          <a:spcPct val="0"/>
        </a:spcAft>
        <a:defRPr sz="3800">
          <a:solidFill>
            <a:schemeClr val="tx1"/>
          </a:solidFill>
          <a:latin typeface="Calibri" pitchFamily="34" charset="0"/>
        </a:defRPr>
      </a:lvl3pPr>
      <a:lvl4pPr algn="ctr" defTabSz="457200" rtl="0" eaLnBrk="0" fontAlgn="base" hangingPunct="0">
        <a:spcBef>
          <a:spcPct val="0"/>
        </a:spcBef>
        <a:spcAft>
          <a:spcPct val="0"/>
        </a:spcAft>
        <a:defRPr sz="3800">
          <a:solidFill>
            <a:schemeClr val="tx1"/>
          </a:solidFill>
          <a:latin typeface="Calibri" pitchFamily="34" charset="0"/>
        </a:defRPr>
      </a:lvl4pPr>
      <a:lvl5pPr algn="ctr" defTabSz="457200" rtl="0" eaLnBrk="0" fontAlgn="base" hangingPunct="0">
        <a:spcBef>
          <a:spcPct val="0"/>
        </a:spcBef>
        <a:spcAft>
          <a:spcPct val="0"/>
        </a:spcAft>
        <a:defRPr sz="3800">
          <a:solidFill>
            <a:schemeClr val="tx1"/>
          </a:solidFill>
          <a:latin typeface="Calibri" pitchFamily="34" charset="0"/>
        </a:defRPr>
      </a:lvl5pPr>
      <a:lvl6pPr marL="457200" algn="ctr" defTabSz="457200" rtl="0" fontAlgn="base">
        <a:spcBef>
          <a:spcPct val="0"/>
        </a:spcBef>
        <a:spcAft>
          <a:spcPct val="0"/>
        </a:spcAft>
        <a:defRPr sz="3800">
          <a:solidFill>
            <a:schemeClr val="tx1"/>
          </a:solidFill>
          <a:latin typeface="Calibri" pitchFamily="34" charset="0"/>
        </a:defRPr>
      </a:lvl6pPr>
      <a:lvl7pPr marL="914400" algn="ctr" defTabSz="457200" rtl="0" fontAlgn="base">
        <a:spcBef>
          <a:spcPct val="0"/>
        </a:spcBef>
        <a:spcAft>
          <a:spcPct val="0"/>
        </a:spcAft>
        <a:defRPr sz="3800">
          <a:solidFill>
            <a:schemeClr val="tx1"/>
          </a:solidFill>
          <a:latin typeface="Calibri" pitchFamily="34" charset="0"/>
        </a:defRPr>
      </a:lvl7pPr>
      <a:lvl8pPr marL="1371600" algn="ctr" defTabSz="457200" rtl="0" fontAlgn="base">
        <a:spcBef>
          <a:spcPct val="0"/>
        </a:spcBef>
        <a:spcAft>
          <a:spcPct val="0"/>
        </a:spcAft>
        <a:defRPr sz="3800">
          <a:solidFill>
            <a:schemeClr val="tx1"/>
          </a:solidFill>
          <a:latin typeface="Calibri" pitchFamily="34" charset="0"/>
        </a:defRPr>
      </a:lvl8pPr>
      <a:lvl9pPr marL="1828800" algn="ctr" defTabSz="457200" rtl="0" fontAlgn="base">
        <a:spcBef>
          <a:spcPct val="0"/>
        </a:spcBef>
        <a:spcAft>
          <a:spcPct val="0"/>
        </a:spcAft>
        <a:defRPr sz="38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defTabSz="457200" rtl="0" fontAlgn="base">
        <a:spcBef>
          <a:spcPct val="20000"/>
        </a:spcBef>
        <a:spcAft>
          <a:spcPct val="0"/>
        </a:spcAft>
        <a:buFont typeface="Arial" charset="0"/>
        <a:buChar char="»"/>
        <a:defRPr sz="2000">
          <a:solidFill>
            <a:schemeClr val="tx1"/>
          </a:solidFill>
          <a:latin typeface="+mn-lt"/>
        </a:defRPr>
      </a:lvl6pPr>
      <a:lvl7pPr marL="2971800" indent="-228600" algn="l" defTabSz="457200" rtl="0" fontAlgn="base">
        <a:spcBef>
          <a:spcPct val="20000"/>
        </a:spcBef>
        <a:spcAft>
          <a:spcPct val="0"/>
        </a:spcAft>
        <a:buFont typeface="Arial" charset="0"/>
        <a:buChar char="»"/>
        <a:defRPr sz="2000">
          <a:solidFill>
            <a:schemeClr val="tx1"/>
          </a:solidFill>
          <a:latin typeface="+mn-lt"/>
        </a:defRPr>
      </a:lvl7pPr>
      <a:lvl8pPr marL="3429000" indent="-228600" algn="l" defTabSz="457200" rtl="0" fontAlgn="base">
        <a:spcBef>
          <a:spcPct val="20000"/>
        </a:spcBef>
        <a:spcAft>
          <a:spcPct val="0"/>
        </a:spcAft>
        <a:buFont typeface="Arial" charset="0"/>
        <a:buChar char="»"/>
        <a:defRPr sz="2000">
          <a:solidFill>
            <a:schemeClr val="tx1"/>
          </a:solidFill>
          <a:latin typeface="+mn-lt"/>
        </a:defRPr>
      </a:lvl8pPr>
      <a:lvl9pPr marL="3886200" indent="-228600" algn="l" defTabSz="457200" rtl="0" fontAlgn="base">
        <a:spcBef>
          <a:spcPct val="20000"/>
        </a:spcBef>
        <a:spcAft>
          <a:spcPct val="0"/>
        </a:spcAft>
        <a:buFont typeface="Arial" charset="0"/>
        <a:buChar char="»"/>
        <a:defRPr sz="2000">
          <a:solidFill>
            <a:schemeClr val="tx1"/>
          </a:solidFill>
          <a:latin typeface="+mn-lt"/>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tj@hi.is"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unesco.org/education/tls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www.p21.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imf.org/external/pubs/ft/fandd/2011/09/berg.h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www.imf.org/external/pubs/ft/fandd/2011/09/berg.htm#author"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pp_forsida_innsida_allirlitir_1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2" name="Rectangle 2"/>
          <p:cNvSpPr>
            <a:spLocks noGrp="1"/>
          </p:cNvSpPr>
          <p:nvPr>
            <p:ph type="ctrTitle"/>
          </p:nvPr>
        </p:nvSpPr>
        <p:spPr>
          <a:xfrm>
            <a:off x="1714500" y="1268413"/>
            <a:ext cx="5643563" cy="1512887"/>
          </a:xfrm>
        </p:spPr>
        <p:txBody>
          <a:bodyPr/>
          <a:lstStyle/>
          <a:p>
            <a:r>
              <a:rPr lang="en-GB" sz="1200" b="1" i="1" smtClean="0"/>
              <a:t>THE EUROPEAN COUNCIL OF NATIONAL ASSOCIATIONS OF INDEPENDENT SCHOOLS</a:t>
            </a:r>
            <a:r>
              <a:rPr lang="is-IS" sz="1200" smtClean="0"/>
              <a:t/>
            </a:r>
            <a:br>
              <a:rPr lang="is-IS" sz="1200" smtClean="0"/>
            </a:br>
            <a:r>
              <a:rPr lang="fr-FR" sz="1200" b="1" i="1" smtClean="0"/>
              <a:t>CONSEIL EUROPEEN D’ASSOCIATIONS NATIONALES D’ECOLES INDEPENDANTES</a:t>
            </a:r>
            <a:r>
              <a:rPr lang="is-IS" sz="2400" smtClean="0"/>
              <a:t/>
            </a:r>
            <a:br>
              <a:rPr lang="is-IS" sz="2400" smtClean="0"/>
            </a:br>
            <a:r>
              <a:rPr lang="is-IS" sz="1800" smtClean="0"/>
              <a:t>ECNAIS conference</a:t>
            </a:r>
            <a:br>
              <a:rPr lang="is-IS" sz="1800" smtClean="0"/>
            </a:br>
            <a:r>
              <a:rPr lang="is-IS" sz="1800" smtClean="0"/>
              <a:t>Warsaw 17.-18. November 2011</a:t>
            </a:r>
          </a:p>
        </p:txBody>
      </p:sp>
      <p:sp>
        <p:nvSpPr>
          <p:cNvPr id="15363" name="Rectangle 3"/>
          <p:cNvSpPr>
            <a:spLocks noGrp="1"/>
          </p:cNvSpPr>
          <p:nvPr>
            <p:ph type="subTitle" idx="1"/>
          </p:nvPr>
        </p:nvSpPr>
        <p:spPr>
          <a:xfrm>
            <a:off x="1371600" y="2571750"/>
            <a:ext cx="6400800" cy="3857625"/>
          </a:xfrm>
        </p:spPr>
        <p:txBody>
          <a:bodyPr/>
          <a:lstStyle/>
          <a:p>
            <a:pPr eaLnBrk="1" hangingPunct="1">
              <a:lnSpc>
                <a:spcPct val="80000"/>
              </a:lnSpc>
            </a:pPr>
            <a:endParaRPr lang="en-GB" sz="1800" smtClean="0"/>
          </a:p>
          <a:p>
            <a:pPr eaLnBrk="1" hangingPunct="1">
              <a:lnSpc>
                <a:spcPct val="80000"/>
              </a:lnSpc>
            </a:pPr>
            <a:r>
              <a:rPr lang="en-GB" sz="1800" smtClean="0"/>
              <a:t>Theme: </a:t>
            </a:r>
          </a:p>
          <a:p>
            <a:r>
              <a:rPr lang="en-GB" sz="1800" smtClean="0"/>
              <a:t>The Independent Sector &amp; diversity in education: Creating a Learning Society.</a:t>
            </a:r>
          </a:p>
          <a:p>
            <a:endParaRPr lang="en-GB" sz="1800" smtClean="0"/>
          </a:p>
          <a:p>
            <a:r>
              <a:rPr lang="en-GB" sz="1800" b="1" smtClean="0"/>
              <a:t>What independence of schools best serves the pupils and the society as a whole and why?</a:t>
            </a:r>
          </a:p>
          <a:p>
            <a:r>
              <a:rPr lang="en-GB" sz="1800" b="1" smtClean="0"/>
              <a:t>Independence from what?</a:t>
            </a:r>
            <a:endParaRPr lang="en-GB" sz="1800" smtClean="0"/>
          </a:p>
          <a:p>
            <a:pPr eaLnBrk="1" hangingPunct="1">
              <a:lnSpc>
                <a:spcPct val="80000"/>
              </a:lnSpc>
            </a:pPr>
            <a:endParaRPr lang="is-IS" sz="2400" smtClean="0"/>
          </a:p>
          <a:p>
            <a:pPr eaLnBrk="1" hangingPunct="1">
              <a:lnSpc>
                <a:spcPct val="80000"/>
              </a:lnSpc>
            </a:pPr>
            <a:r>
              <a:rPr lang="is-IS" sz="1600" b="1" smtClean="0"/>
              <a:t>Jón Torfi Jónasson</a:t>
            </a:r>
          </a:p>
          <a:p>
            <a:pPr eaLnBrk="1" hangingPunct="1">
              <a:lnSpc>
                <a:spcPct val="80000"/>
              </a:lnSpc>
            </a:pPr>
            <a:r>
              <a:rPr lang="en-GB" sz="1600" b="1" smtClean="0"/>
              <a:t>School of Education University of Iceland, </a:t>
            </a:r>
          </a:p>
          <a:p>
            <a:pPr eaLnBrk="1" hangingPunct="1">
              <a:lnSpc>
                <a:spcPct val="80000"/>
              </a:lnSpc>
            </a:pPr>
            <a:r>
              <a:rPr lang="en-GB" sz="1800" smtClean="0">
                <a:hlinkClick r:id="rId3"/>
              </a:rPr>
              <a:t>jtj@hi.is</a:t>
            </a:r>
            <a:r>
              <a:rPr lang="en-GB" sz="1800" smtClean="0"/>
              <a:t> http://www3.hi.is/~jtj/</a:t>
            </a:r>
            <a:endParaRPr lang="is-IS" sz="2400" smtClean="0"/>
          </a:p>
        </p:txBody>
      </p:sp>
      <p:sp>
        <p:nvSpPr>
          <p:cNvPr id="5" name="Síðufótarstaðgengill 4"/>
          <p:cNvSpPr>
            <a:spLocks noGrp="1"/>
          </p:cNvSpPr>
          <p:nvPr>
            <p:ph type="ftr" sz="quarter" idx="11"/>
          </p:nvPr>
        </p:nvSpPr>
        <p:spPr/>
        <p:txBody>
          <a:bodyPr/>
          <a:lstStyle/>
          <a:p>
            <a:pPr>
              <a:defRPr/>
            </a:pPr>
            <a:r>
              <a:rPr lang="is-IS"/>
              <a:t>ECNAIS conference Warsaw nov 2011 JTJ</a:t>
            </a:r>
            <a:endParaRPr lang="is-IS" dirty="0"/>
          </a:p>
        </p:txBody>
      </p:sp>
      <p:sp>
        <p:nvSpPr>
          <p:cNvPr id="15365" name="Oval 2"/>
          <p:cNvSpPr>
            <a:spLocks noChangeAspect="1" noChangeArrowheads="1"/>
          </p:cNvSpPr>
          <p:nvPr/>
        </p:nvSpPr>
        <p:spPr bwMode="auto">
          <a:xfrm>
            <a:off x="684213" y="1412875"/>
            <a:ext cx="925512" cy="341313"/>
          </a:xfrm>
          <a:prstGeom prst="ellipse">
            <a:avLst/>
          </a:prstGeom>
          <a:solidFill>
            <a:srgbClr val="0099FF"/>
          </a:solidFill>
          <a:ln w="6350">
            <a:solidFill>
              <a:srgbClr val="000000"/>
            </a:solidFill>
            <a:round/>
            <a:headEnd/>
            <a:tailEnd/>
          </a:ln>
        </p:spPr>
        <p:txBody>
          <a:bodyPr/>
          <a:lstStyle/>
          <a:p>
            <a:pPr algn="ctr">
              <a:spcAft>
                <a:spcPts val="1000"/>
              </a:spcAft>
            </a:pPr>
            <a:r>
              <a:rPr lang="is-IS" sz="1100" b="1" i="1">
                <a:solidFill>
                  <a:srgbClr val="FFFFFF"/>
                </a:solidFill>
                <a:latin typeface="Calibri" pitchFamily="34" charset="0"/>
              </a:rPr>
              <a:t>ECNAIS</a:t>
            </a:r>
            <a:endParaRPr lang="is-I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a:xfrm>
            <a:off x="468313" y="928688"/>
            <a:ext cx="8229600" cy="619125"/>
          </a:xfrm>
        </p:spPr>
        <p:txBody>
          <a:bodyPr/>
          <a:lstStyle/>
          <a:p>
            <a:pPr algn="l" eaLnBrk="1" hangingPunct="1"/>
            <a:r>
              <a:rPr lang="en-GB" sz="2400" smtClean="0"/>
              <a:t>The future?</a:t>
            </a:r>
          </a:p>
        </p:txBody>
      </p:sp>
      <p:sp>
        <p:nvSpPr>
          <p:cNvPr id="24578" name="Rectangle 3"/>
          <p:cNvSpPr>
            <a:spLocks noGrp="1"/>
          </p:cNvSpPr>
          <p:nvPr>
            <p:ph type="body" idx="1"/>
          </p:nvPr>
        </p:nvSpPr>
        <p:spPr/>
        <p:txBody>
          <a:bodyPr/>
          <a:lstStyle/>
          <a:p>
            <a:pPr eaLnBrk="1" hangingPunct="1">
              <a:buFont typeface="Arial" charset="0"/>
              <a:buNone/>
            </a:pPr>
            <a:r>
              <a:rPr lang="en-GB" sz="2000" smtClean="0"/>
              <a:t>Discuss a learning society for the future, under two headings</a:t>
            </a:r>
          </a:p>
          <a:p>
            <a:pPr>
              <a:buFont typeface="Arial" charset="0"/>
              <a:buNone/>
            </a:pPr>
            <a:endParaRPr lang="en-GB" sz="2000" smtClean="0"/>
          </a:p>
          <a:p>
            <a:pPr>
              <a:buFont typeface="Arial" charset="0"/>
              <a:buAutoNum type="romanUcPeriod"/>
            </a:pPr>
            <a:r>
              <a:rPr lang="en-GB" sz="2000" smtClean="0"/>
              <a:t>Why must we look more aggressively to the future than we traditionally do? 	Here I will suggest the factors that we want to be dependent on (i.e. I suggest that your spaces should encompass).</a:t>
            </a:r>
          </a:p>
          <a:p>
            <a:pPr>
              <a:buFont typeface="Arial" charset="0"/>
              <a:buAutoNum type="romanUcPeriod"/>
            </a:pPr>
            <a:endParaRPr lang="en-GB" sz="2000" smtClean="0"/>
          </a:p>
          <a:p>
            <a:pPr>
              <a:buFont typeface="Arial" charset="0"/>
              <a:buAutoNum type="romanUcPeriod"/>
            </a:pPr>
            <a:r>
              <a:rPr lang="en-GB" sz="2000" smtClean="0"/>
              <a:t>Can we identify some forces that control or mould the development of our education? Here I will identify some of the factors that we want to be independent from; thus we want to create space to manoeuvre).</a:t>
            </a:r>
          </a:p>
          <a:p>
            <a:pPr>
              <a:buFont typeface="Arial" charset="0"/>
              <a:buNone/>
            </a:pPr>
            <a:endParaRPr lang="en-GB" sz="2000" smtClean="0"/>
          </a:p>
          <a:p>
            <a:pPr>
              <a:buFont typeface="Arial" charset="0"/>
              <a:buNone/>
            </a:pPr>
            <a:r>
              <a:rPr lang="en-GB" sz="2000" smtClean="0"/>
              <a:t>First I want to suggests that our perspective on education should change, probably more than many of us are prepared to admit.</a:t>
            </a:r>
          </a:p>
          <a:p>
            <a:pPr marL="857250" lvl="1" indent="-457200">
              <a:buFont typeface="Arial" charset="0"/>
              <a:buAutoNum type="alphaLcParenR" startAt="2"/>
            </a:pPr>
            <a:endParaRPr lang="en-GB" sz="1600" smtClean="0"/>
          </a:p>
        </p:txBody>
      </p:sp>
      <p:sp>
        <p:nvSpPr>
          <p:cNvPr id="4" name="Síðufótarstaðgengill 3"/>
          <p:cNvSpPr>
            <a:spLocks noGrp="1"/>
          </p:cNvSpPr>
          <p:nvPr>
            <p:ph type="ftr" sz="quarter" idx="11"/>
          </p:nvPr>
        </p:nvSpPr>
        <p:spPr/>
        <p:txBody>
          <a:bodyPr/>
          <a:lstStyle/>
          <a:p>
            <a:pPr>
              <a:defRPr/>
            </a:pPr>
            <a:r>
              <a:rPr lang="is-IS" dirty="0" err="1"/>
              <a:t>ECNAIS</a:t>
            </a:r>
            <a:r>
              <a:rPr lang="is-IS" dirty="0"/>
              <a:t> </a:t>
            </a:r>
            <a:r>
              <a:rPr lang="is-IS" dirty="0" err="1"/>
              <a:t>conference</a:t>
            </a:r>
            <a:r>
              <a:rPr lang="is-IS" dirty="0"/>
              <a:t> </a:t>
            </a:r>
            <a:r>
              <a:rPr lang="is-IS" dirty="0" err="1"/>
              <a:t>Warsaw</a:t>
            </a:r>
            <a:r>
              <a:rPr lang="is-IS" dirty="0"/>
              <a:t> </a:t>
            </a:r>
            <a:r>
              <a:rPr lang="is-IS" dirty="0" err="1"/>
              <a:t>nov</a:t>
            </a:r>
            <a:r>
              <a:rPr lang="is-IS" dirty="0"/>
              <a:t> 2011 </a:t>
            </a:r>
            <a:r>
              <a:rPr lang="is-IS" dirty="0" err="1"/>
              <a:t>JTJ</a:t>
            </a:r>
            <a:endParaRPr lang="is-I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ill 1"/>
          <p:cNvSpPr>
            <a:spLocks noGrp="1"/>
          </p:cNvSpPr>
          <p:nvPr>
            <p:ph type="title"/>
          </p:nvPr>
        </p:nvSpPr>
        <p:spPr/>
        <p:txBody>
          <a:bodyPr/>
          <a:lstStyle/>
          <a:p>
            <a:r>
              <a:rPr lang="en-GB" sz="2000" smtClean="0"/>
              <a:t>The somewhat traditional aims of education tend to become only a subset of basic educational aims</a:t>
            </a:r>
          </a:p>
        </p:txBody>
      </p:sp>
      <p:sp>
        <p:nvSpPr>
          <p:cNvPr id="4" name="Síðufótarstaðgengill 3"/>
          <p:cNvSpPr>
            <a:spLocks noGrp="1"/>
          </p:cNvSpPr>
          <p:nvPr>
            <p:ph type="ftr" sz="quarter" idx="11"/>
          </p:nvPr>
        </p:nvSpPr>
        <p:spPr/>
        <p:txBody>
          <a:bodyPr/>
          <a:lstStyle/>
          <a:p>
            <a:pPr>
              <a:defRPr/>
            </a:pPr>
            <a:r>
              <a:rPr lang="fr-FR"/>
              <a:t>ECNAIS conference Warsaw nov 2011 JTJ</a:t>
            </a:r>
            <a:endParaRPr lang="is-IS"/>
          </a:p>
        </p:txBody>
      </p:sp>
      <p:grpSp>
        <p:nvGrpSpPr>
          <p:cNvPr id="14" name="Hópur 13"/>
          <p:cNvGrpSpPr>
            <a:grpSpLocks/>
          </p:cNvGrpSpPr>
          <p:nvPr/>
        </p:nvGrpSpPr>
        <p:grpSpPr bwMode="auto">
          <a:xfrm>
            <a:off x="827088" y="1700213"/>
            <a:ext cx="7489825" cy="4608512"/>
            <a:chOff x="827584" y="1700808"/>
            <a:chExt cx="7488832" cy="4608512"/>
          </a:xfrm>
        </p:grpSpPr>
        <p:sp>
          <p:nvSpPr>
            <p:cNvPr id="6" name="Sporaskja 5"/>
            <p:cNvSpPr/>
            <p:nvPr/>
          </p:nvSpPr>
          <p:spPr>
            <a:xfrm>
              <a:off x="827584" y="1700808"/>
              <a:ext cx="7488832" cy="4608512"/>
            </a:xfrm>
            <a:prstGeom prst="ellipse">
              <a:avLst/>
            </a:prstGeom>
            <a:solidFill>
              <a:schemeClr val="accent1">
                <a:alpha val="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s-IS"/>
            </a:p>
          </p:txBody>
        </p:sp>
        <p:sp>
          <p:nvSpPr>
            <p:cNvPr id="25608" name="Textarammi 8"/>
            <p:cNvSpPr txBox="1">
              <a:spLocks noChangeArrowheads="1"/>
            </p:cNvSpPr>
            <p:nvPr/>
          </p:nvSpPr>
          <p:spPr bwMode="auto">
            <a:xfrm>
              <a:off x="1043608" y="3356992"/>
              <a:ext cx="2448272" cy="646331"/>
            </a:xfrm>
            <a:prstGeom prst="rect">
              <a:avLst/>
            </a:prstGeom>
            <a:noFill/>
            <a:ln w="38100">
              <a:noFill/>
              <a:miter lim="800000"/>
              <a:headEnd/>
              <a:tailEnd/>
            </a:ln>
          </p:spPr>
          <p:txBody>
            <a:bodyPr>
              <a:spAutoFit/>
            </a:bodyPr>
            <a:lstStyle/>
            <a:p>
              <a:r>
                <a:rPr lang="en-GB" b="1">
                  <a:solidFill>
                    <a:srgbClr val="0070C0"/>
                  </a:solidFill>
                </a:rPr>
                <a:t>The objectives of education</a:t>
              </a:r>
            </a:p>
          </p:txBody>
        </p:sp>
      </p:grpSp>
      <p:grpSp>
        <p:nvGrpSpPr>
          <p:cNvPr id="12" name="Hópur 11"/>
          <p:cNvGrpSpPr>
            <a:grpSpLocks/>
          </p:cNvGrpSpPr>
          <p:nvPr/>
        </p:nvGrpSpPr>
        <p:grpSpPr bwMode="auto">
          <a:xfrm>
            <a:off x="2843213" y="1989138"/>
            <a:ext cx="5257800" cy="4032250"/>
            <a:chOff x="4067944" y="3429000"/>
            <a:chExt cx="3672408" cy="2520280"/>
          </a:xfrm>
        </p:grpSpPr>
        <p:sp>
          <p:nvSpPr>
            <p:cNvPr id="8" name="Sporaskja 7"/>
            <p:cNvSpPr/>
            <p:nvPr/>
          </p:nvSpPr>
          <p:spPr>
            <a:xfrm>
              <a:off x="4067944" y="3429000"/>
              <a:ext cx="3672408" cy="2520280"/>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s-IS"/>
            </a:p>
          </p:txBody>
        </p:sp>
        <p:sp>
          <p:nvSpPr>
            <p:cNvPr id="25606" name="Textarammi 10"/>
            <p:cNvSpPr txBox="1">
              <a:spLocks noChangeArrowheads="1"/>
            </p:cNvSpPr>
            <p:nvPr/>
          </p:nvSpPr>
          <p:spPr bwMode="auto">
            <a:xfrm>
              <a:off x="4644008" y="4221088"/>
              <a:ext cx="2664296" cy="923330"/>
            </a:xfrm>
            <a:prstGeom prst="rect">
              <a:avLst/>
            </a:prstGeom>
            <a:noFill/>
            <a:ln w="9525">
              <a:noFill/>
              <a:miter lim="800000"/>
              <a:headEnd/>
              <a:tailEnd/>
            </a:ln>
          </p:spPr>
          <p:txBody>
            <a:bodyPr>
              <a:spAutoFit/>
            </a:bodyPr>
            <a:lstStyle/>
            <a:p>
              <a:r>
                <a:rPr lang="en-GB" b="1">
                  <a:solidFill>
                    <a:srgbClr val="FF0000"/>
                  </a:solidFill>
                </a:rPr>
                <a:t>The objective of study based on the traditional subjects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12"/>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a:xfrm>
            <a:off x="468313" y="928688"/>
            <a:ext cx="8229600" cy="844550"/>
          </a:xfrm>
        </p:spPr>
        <p:txBody>
          <a:bodyPr/>
          <a:lstStyle/>
          <a:p>
            <a:pPr algn="l" eaLnBrk="1" hangingPunct="1"/>
            <a:r>
              <a:rPr lang="en-GB" sz="2400" smtClean="0"/>
              <a:t>I will now mention 10 important reasons why we must look to the future, more proactively than we tend to do?</a:t>
            </a:r>
          </a:p>
        </p:txBody>
      </p:sp>
      <p:sp>
        <p:nvSpPr>
          <p:cNvPr id="26626" name="Rectangle 3"/>
          <p:cNvSpPr>
            <a:spLocks noGrp="1"/>
          </p:cNvSpPr>
          <p:nvPr>
            <p:ph type="body" idx="1"/>
          </p:nvPr>
        </p:nvSpPr>
        <p:spPr/>
        <p:txBody>
          <a:bodyPr/>
          <a:lstStyle/>
          <a:p>
            <a:pPr marL="0" lvl="1" indent="0">
              <a:buFont typeface="Arial" charset="0"/>
              <a:buNone/>
            </a:pPr>
            <a:r>
              <a:rPr lang="is-IS" smtClean="0"/>
              <a:t>	</a:t>
            </a:r>
          </a:p>
          <a:p>
            <a:pPr marL="0" lvl="1" indent="0">
              <a:buFont typeface="Arial" charset="0"/>
              <a:buNone/>
            </a:pPr>
            <a:r>
              <a:rPr lang="en-GB" sz="2000" smtClean="0"/>
              <a:t>Each deserves a  serious in depth discussion, but here we only have time just to mention each of them. </a:t>
            </a:r>
          </a:p>
          <a:p>
            <a:pPr marL="0" lvl="1" indent="0">
              <a:buFont typeface="Arial" charset="0"/>
              <a:buNone/>
            </a:pPr>
            <a:endParaRPr lang="en-GB" sz="2000" smtClean="0"/>
          </a:p>
          <a:p>
            <a:pPr marL="0" lvl="1" indent="0">
              <a:buFont typeface="Arial" charset="0"/>
              <a:buNone/>
            </a:pPr>
            <a:r>
              <a:rPr lang="en-GB" sz="2000" smtClean="0"/>
              <a:t>Some of these arguments on their own  might be deemed to be a sufficient cause for rethinking; but I think all of them taken together present a very powerful case for the reconceptualization of education.</a:t>
            </a:r>
          </a:p>
        </p:txBody>
      </p:sp>
      <p:sp>
        <p:nvSpPr>
          <p:cNvPr id="4" name="Síðufótarstaðgengill 3"/>
          <p:cNvSpPr>
            <a:spLocks noGrp="1"/>
          </p:cNvSpPr>
          <p:nvPr>
            <p:ph type="ftr" sz="quarter" idx="11"/>
          </p:nvPr>
        </p:nvSpPr>
        <p:spPr/>
        <p:txBody>
          <a:bodyPr/>
          <a:lstStyle/>
          <a:p>
            <a:pPr>
              <a:defRPr/>
            </a:pPr>
            <a:r>
              <a:rPr lang="is-IS"/>
              <a:t>ECNAIS conference Warsaw nov 2011 JTJ</a:t>
            </a:r>
            <a:endParaRPr lang="is-I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a:xfrm>
            <a:off x="468313" y="928688"/>
            <a:ext cx="8229600" cy="619125"/>
          </a:xfrm>
        </p:spPr>
        <p:txBody>
          <a:bodyPr/>
          <a:lstStyle/>
          <a:p>
            <a:pPr algn="l" eaLnBrk="1" hangingPunct="1"/>
            <a:r>
              <a:rPr lang="en-GB" sz="2400" smtClean="0"/>
              <a:t>So why should we, not be content with small steps forward?</a:t>
            </a:r>
          </a:p>
        </p:txBody>
      </p:sp>
      <p:sp>
        <p:nvSpPr>
          <p:cNvPr id="14338" name="Rectangle 3"/>
          <p:cNvSpPr>
            <a:spLocks noGrp="1"/>
          </p:cNvSpPr>
          <p:nvPr>
            <p:ph type="body" idx="1"/>
          </p:nvPr>
        </p:nvSpPr>
        <p:spPr/>
        <p:txBody>
          <a:bodyPr/>
          <a:lstStyle/>
          <a:p>
            <a:pPr marL="514350" lvl="1" indent="-514350">
              <a:buFont typeface="Arial" charset="0"/>
              <a:buAutoNum type="romanUcPeriod"/>
              <a:defRPr/>
            </a:pPr>
            <a:endParaRPr lang="is-IS" sz="2000" dirty="0" smtClean="0"/>
          </a:p>
          <a:p>
            <a:pPr marL="514350" lvl="1" indent="-514350">
              <a:buFont typeface="Arial" charset="0"/>
              <a:buAutoNum type="romanUcPeriod"/>
              <a:defRPr/>
            </a:pPr>
            <a:r>
              <a:rPr lang="en-GB" sz="2000" dirty="0" smtClean="0"/>
              <a:t>Many statutes (laws) on education, require the school system to prepare for the future, (even if we don’t exactly know how)</a:t>
            </a:r>
          </a:p>
          <a:p>
            <a:pPr marL="514350" lvl="1" indent="-514350">
              <a:buFont typeface="Arial" charset="0"/>
              <a:buAutoNum type="romanUcPeriod"/>
              <a:defRPr/>
            </a:pPr>
            <a:endParaRPr lang="en-GB" sz="2000" dirty="0" smtClean="0"/>
          </a:p>
          <a:p>
            <a:pPr marL="514350" lvl="1" indent="-514350">
              <a:buFont typeface="Arial" charset="0"/>
              <a:buAutoNum type="romanUcPeriod"/>
              <a:defRPr/>
            </a:pPr>
            <a:r>
              <a:rPr lang="en-GB" sz="2000" dirty="0" smtClean="0"/>
              <a:t>In my own country, Iceland,  we feel that social and ethical issues are (neglected) long term goals for education.</a:t>
            </a:r>
          </a:p>
          <a:p>
            <a:pPr marL="514350" lvl="1" indent="-514350">
              <a:buFont typeface="Arial" charset="0"/>
              <a:buAutoNum type="romanUcPeriod"/>
              <a:defRPr/>
            </a:pPr>
            <a:endParaRPr lang="en-GB" sz="2000" dirty="0" smtClean="0"/>
          </a:p>
          <a:p>
            <a:pPr marL="514350" lvl="1" indent="-514350">
              <a:buFont typeface="Arial" charset="0"/>
              <a:buAutoNum type="romanUcPeriod"/>
              <a:defRPr/>
            </a:pPr>
            <a:r>
              <a:rPr lang="en-GB" sz="2000" dirty="0" smtClean="0"/>
              <a:t>The changes in the global economy calls for a discussion of the role of the education system, not only to respond to the employment market but to have a proactive influence. Education could play an active role rather than the thoroughly passive one it is accustomed to. </a:t>
            </a:r>
          </a:p>
          <a:p>
            <a:pPr marL="514350" lvl="1" indent="-514350">
              <a:buFont typeface="Arial" charset="0"/>
              <a:buAutoNum type="romanUcPeriod"/>
              <a:defRPr/>
            </a:pPr>
            <a:endParaRPr lang="is-IS" sz="2000" dirty="0" smtClean="0"/>
          </a:p>
          <a:p>
            <a:pPr marL="514350" lvl="1" indent="-514350">
              <a:buFont typeface="Arial" charset="0"/>
              <a:buAutoNum type="romanUcPeriod"/>
              <a:defRPr/>
            </a:pPr>
            <a:endParaRPr lang="is-IS" sz="2000" dirty="0" smtClean="0"/>
          </a:p>
          <a:p>
            <a:pPr marL="0" lvl="1" indent="0">
              <a:buFont typeface="Arial" charset="0"/>
              <a:buNone/>
              <a:defRPr/>
            </a:pPr>
            <a:endParaRPr lang="is-IS" sz="2000" dirty="0" smtClean="0"/>
          </a:p>
        </p:txBody>
      </p:sp>
      <p:sp>
        <p:nvSpPr>
          <p:cNvPr id="4" name="Síðufótarstaðgengill 3"/>
          <p:cNvSpPr>
            <a:spLocks noGrp="1"/>
          </p:cNvSpPr>
          <p:nvPr>
            <p:ph type="ftr" sz="quarter" idx="11"/>
          </p:nvPr>
        </p:nvSpPr>
        <p:spPr/>
        <p:txBody>
          <a:bodyPr/>
          <a:lstStyle/>
          <a:p>
            <a:pPr>
              <a:defRPr/>
            </a:pPr>
            <a:r>
              <a:rPr lang="is-IS"/>
              <a:t>ECNAIS conference Warsaw nov 2011 JTJ</a:t>
            </a:r>
            <a:endParaRPr lang="is-I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a:xfrm>
            <a:off x="468313" y="928688"/>
            <a:ext cx="8229600" cy="619125"/>
          </a:xfrm>
        </p:spPr>
        <p:txBody>
          <a:bodyPr/>
          <a:lstStyle/>
          <a:p>
            <a:pPr algn="l" eaLnBrk="1" hangingPunct="1"/>
            <a:r>
              <a:rPr lang="en-GB" sz="2400" smtClean="0"/>
              <a:t>Why should we?</a:t>
            </a:r>
            <a:endParaRPr lang="is-IS" sz="2400" smtClean="0"/>
          </a:p>
        </p:txBody>
      </p:sp>
      <p:sp>
        <p:nvSpPr>
          <p:cNvPr id="14338" name="Rectangle 3"/>
          <p:cNvSpPr>
            <a:spLocks noGrp="1"/>
          </p:cNvSpPr>
          <p:nvPr>
            <p:ph type="body" idx="1"/>
          </p:nvPr>
        </p:nvSpPr>
        <p:spPr/>
        <p:txBody>
          <a:bodyPr/>
          <a:lstStyle/>
          <a:p>
            <a:pPr marL="514350" lvl="1" indent="-514350">
              <a:buFont typeface="Arial" charset="0"/>
              <a:buNone/>
            </a:pPr>
            <a:r>
              <a:rPr lang="en-GB" sz="2000" smtClean="0"/>
              <a:t>IV.	Global changes in the labour market, both cultural and technical  within the jobs themselves, but also mobility issues. </a:t>
            </a:r>
          </a:p>
          <a:p>
            <a:pPr marL="914400" lvl="2" indent="-514350">
              <a:buFont typeface="Arial" charset="0"/>
              <a:buNone/>
            </a:pPr>
            <a:r>
              <a:rPr lang="en-GB" sz="1600" smtClean="0"/>
              <a:t>	Jobs change fast, people move fast within a particular labour market; the situation in many sectors is already very different from what was the case  only 10 years ago. </a:t>
            </a:r>
          </a:p>
          <a:p>
            <a:pPr marL="914400" lvl="2" indent="-514350">
              <a:buFont typeface="Arial" charset="0"/>
              <a:buNone/>
            </a:pPr>
            <a:endParaRPr lang="en-GB" sz="1600" smtClean="0"/>
          </a:p>
          <a:p>
            <a:pPr marL="514350" lvl="1" indent="-514350">
              <a:buFont typeface="Arial" charset="0"/>
              <a:buNone/>
            </a:pPr>
            <a:r>
              <a:rPr lang="en-GB" sz="2000" smtClean="0"/>
              <a:t>V.	The (over)use of the worlds resources and the general claim for a self sustainable local and global economy and culture. This presents an enormous challenge to the future generations; a host of problems need to be solved.</a:t>
            </a:r>
          </a:p>
          <a:p>
            <a:pPr marL="914400" lvl="2" indent="-514350">
              <a:buFont typeface="Arial" charset="0"/>
              <a:buNone/>
            </a:pPr>
            <a:r>
              <a:rPr lang="en-GB" sz="1600" smtClean="0"/>
              <a:t>	Self sustainability, use of resources and energy production  see e.g.  UNESCO’s </a:t>
            </a:r>
            <a:r>
              <a:rPr lang="en-GB" sz="1600" smtClean="0">
                <a:hlinkClick r:id="rId2"/>
              </a:rPr>
              <a:t>Teaching and Learning for a Sustainable Future</a:t>
            </a:r>
            <a:r>
              <a:rPr lang="en-GB" sz="1600" smtClean="0"/>
              <a:t>.</a:t>
            </a:r>
          </a:p>
          <a:p>
            <a:pPr marL="914400" lvl="2" indent="-514350">
              <a:buFont typeface="Arial" charset="0"/>
              <a:buNone/>
            </a:pPr>
            <a:endParaRPr lang="is-IS" sz="1800" smtClean="0"/>
          </a:p>
        </p:txBody>
      </p:sp>
      <p:sp>
        <p:nvSpPr>
          <p:cNvPr id="4" name="Síðufótarstaðgengill 3"/>
          <p:cNvSpPr>
            <a:spLocks noGrp="1"/>
          </p:cNvSpPr>
          <p:nvPr>
            <p:ph type="ftr" sz="quarter" idx="11"/>
          </p:nvPr>
        </p:nvSpPr>
        <p:spPr/>
        <p:txBody>
          <a:bodyPr/>
          <a:lstStyle/>
          <a:p>
            <a:pPr>
              <a:defRPr/>
            </a:pPr>
            <a:r>
              <a:rPr lang="is-IS"/>
              <a:t>ECNAIS conference Warsaw nov 2011 JTJ</a:t>
            </a:r>
            <a:endParaRPr lang="is-I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a:xfrm>
            <a:off x="468313" y="928688"/>
            <a:ext cx="8229600" cy="619125"/>
          </a:xfrm>
        </p:spPr>
        <p:txBody>
          <a:bodyPr/>
          <a:lstStyle/>
          <a:p>
            <a:pPr algn="l" eaLnBrk="1" hangingPunct="1"/>
            <a:r>
              <a:rPr lang="en-GB" sz="2400" smtClean="0"/>
              <a:t>Why should we?</a:t>
            </a:r>
            <a:endParaRPr lang="is-IS" sz="2400" smtClean="0"/>
          </a:p>
        </p:txBody>
      </p:sp>
      <p:sp>
        <p:nvSpPr>
          <p:cNvPr id="14338" name="Rectangle 3"/>
          <p:cNvSpPr>
            <a:spLocks noGrp="1"/>
          </p:cNvSpPr>
          <p:nvPr>
            <p:ph type="body" idx="1"/>
          </p:nvPr>
        </p:nvSpPr>
        <p:spPr/>
        <p:txBody>
          <a:bodyPr/>
          <a:lstStyle/>
          <a:p>
            <a:pPr marL="514350" lvl="1" indent="-514350">
              <a:buFont typeface="Arial" charset="0"/>
              <a:buNone/>
              <a:defRPr/>
            </a:pPr>
            <a:endParaRPr lang="en-GB" sz="1600" dirty="0" smtClean="0"/>
          </a:p>
          <a:p>
            <a:pPr marL="514350" lvl="1" indent="-514350">
              <a:buFont typeface="Arial" charset="0"/>
              <a:buNone/>
              <a:defRPr/>
            </a:pPr>
            <a:r>
              <a:rPr lang="en-GB" sz="2000" dirty="0" smtClean="0"/>
              <a:t>IV.	The fast development of scientific and technological knowledge calls for a thorough revision of curriculum in a number of fields but probably even for totally new subjects for study.</a:t>
            </a:r>
          </a:p>
          <a:p>
            <a:pPr marL="914400" lvl="2" indent="-514350">
              <a:buFont typeface="Arial" charset="0"/>
              <a:buNone/>
              <a:defRPr/>
            </a:pPr>
            <a:r>
              <a:rPr lang="en-GB" sz="1600" dirty="0" smtClean="0"/>
              <a:t>	The doubling time in some fields is down to two years, but even if it is 5-10 years this is very fast. This should be taken into account. </a:t>
            </a:r>
          </a:p>
          <a:p>
            <a:pPr marL="514350" lvl="1" indent="-514350">
              <a:buFont typeface="Arial" charset="0"/>
              <a:buAutoNum type="romanUcPeriod"/>
              <a:defRPr/>
            </a:pPr>
            <a:endParaRPr lang="is-IS" sz="2000" dirty="0" smtClean="0"/>
          </a:p>
          <a:p>
            <a:pPr marL="514350" lvl="1" indent="-514350">
              <a:buFont typeface="Arial" charset="0"/>
              <a:buAutoNum type="romanUcPeriod"/>
              <a:defRPr/>
            </a:pPr>
            <a:endParaRPr lang="is-IS" sz="2000" dirty="0" smtClean="0"/>
          </a:p>
          <a:p>
            <a:pPr marL="514350" lvl="1" indent="-514350">
              <a:buFont typeface="Arial" charset="0"/>
              <a:buAutoNum type="romanUcPeriod"/>
              <a:defRPr/>
            </a:pPr>
            <a:endParaRPr lang="is-IS" sz="2000" dirty="0" smtClean="0"/>
          </a:p>
          <a:p>
            <a:pPr marL="0" lvl="1" indent="0">
              <a:buFont typeface="Arial" charset="0"/>
              <a:buNone/>
              <a:defRPr/>
            </a:pPr>
            <a:endParaRPr lang="is-IS" sz="2000" dirty="0" smtClean="0"/>
          </a:p>
        </p:txBody>
      </p:sp>
      <p:sp>
        <p:nvSpPr>
          <p:cNvPr id="4" name="Síðufótarstaðgengill 3"/>
          <p:cNvSpPr>
            <a:spLocks noGrp="1"/>
          </p:cNvSpPr>
          <p:nvPr>
            <p:ph type="ftr" sz="quarter" idx="11"/>
          </p:nvPr>
        </p:nvSpPr>
        <p:spPr/>
        <p:txBody>
          <a:bodyPr/>
          <a:lstStyle/>
          <a:p>
            <a:pPr>
              <a:defRPr/>
            </a:pPr>
            <a:r>
              <a:rPr lang="is-IS"/>
              <a:t>ECNAIS conference Warsaw nov 2011 JTJ</a:t>
            </a:r>
            <a:endParaRPr lang="is-I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a:xfrm>
            <a:off x="468313" y="928688"/>
            <a:ext cx="8229600" cy="619125"/>
          </a:xfrm>
        </p:spPr>
        <p:txBody>
          <a:bodyPr/>
          <a:lstStyle/>
          <a:p>
            <a:pPr algn="l" eaLnBrk="1" hangingPunct="1"/>
            <a:r>
              <a:rPr lang="en-GB" sz="2400" smtClean="0"/>
              <a:t>Why should we?</a:t>
            </a:r>
            <a:endParaRPr lang="is-IS" sz="2400" smtClean="0"/>
          </a:p>
        </p:txBody>
      </p:sp>
      <p:sp>
        <p:nvSpPr>
          <p:cNvPr id="14338" name="Rectangle 3"/>
          <p:cNvSpPr>
            <a:spLocks noGrp="1"/>
          </p:cNvSpPr>
          <p:nvPr>
            <p:ph type="body" idx="1"/>
          </p:nvPr>
        </p:nvSpPr>
        <p:spPr/>
        <p:txBody>
          <a:bodyPr/>
          <a:lstStyle/>
          <a:p>
            <a:pPr marL="514350" lvl="1" indent="-514350">
              <a:buFont typeface="Arial" charset="0"/>
              <a:buAutoNum type="romanUcPeriod" startAt="4"/>
              <a:defRPr/>
            </a:pPr>
            <a:endParaRPr lang="is-IS" sz="2000" dirty="0" smtClean="0"/>
          </a:p>
          <a:p>
            <a:pPr marL="514350" lvl="1" indent="-514350">
              <a:buFont typeface="Arial" charset="0"/>
              <a:buNone/>
              <a:defRPr/>
            </a:pPr>
            <a:r>
              <a:rPr lang="en-GB" sz="2000" dirty="0" smtClean="0"/>
              <a:t>VII.	Technological development allows for dramatic changes in a whole spectrum of tasks.  </a:t>
            </a:r>
          </a:p>
          <a:p>
            <a:pPr marL="914400" lvl="2" indent="-514350">
              <a:buFont typeface="Arial" charset="0"/>
              <a:buNone/>
              <a:defRPr/>
            </a:pPr>
            <a:r>
              <a:rPr lang="en-GB" sz="1600" dirty="0" smtClean="0"/>
              <a:t>	In the computer field the doubling time is around 2-3 years. All kinds of tools for designing, writing, calculating etc. etc. will be used. Many tasks of today are already obsolete.  Assume our kids will use these tools. </a:t>
            </a:r>
          </a:p>
          <a:p>
            <a:pPr marL="914400" lvl="2" indent="-514350">
              <a:buFont typeface="Arial" charset="0"/>
              <a:buNone/>
              <a:defRPr/>
            </a:pPr>
            <a:endParaRPr lang="en-GB" sz="2000" dirty="0" smtClean="0"/>
          </a:p>
          <a:p>
            <a:pPr marL="514350" lvl="1" indent="-514350">
              <a:buFont typeface="Arial" charset="0"/>
              <a:buAutoNum type="romanUcPeriod"/>
              <a:defRPr/>
            </a:pPr>
            <a:endParaRPr lang="is-IS" sz="2000" dirty="0" smtClean="0"/>
          </a:p>
          <a:p>
            <a:pPr marL="514350" lvl="1" indent="-514350">
              <a:buFont typeface="Arial" charset="0"/>
              <a:buAutoNum type="romanUcPeriod"/>
              <a:defRPr/>
            </a:pPr>
            <a:endParaRPr lang="is-IS" sz="2000" dirty="0" smtClean="0"/>
          </a:p>
          <a:p>
            <a:pPr marL="0" lvl="1" indent="0">
              <a:buFont typeface="Arial" charset="0"/>
              <a:buNone/>
              <a:defRPr/>
            </a:pPr>
            <a:endParaRPr lang="is-IS" sz="2000" dirty="0" smtClean="0"/>
          </a:p>
        </p:txBody>
      </p:sp>
      <p:sp>
        <p:nvSpPr>
          <p:cNvPr id="4" name="Síðufótarstaðgengill 3"/>
          <p:cNvSpPr>
            <a:spLocks noGrp="1"/>
          </p:cNvSpPr>
          <p:nvPr>
            <p:ph type="ftr" sz="quarter" idx="11"/>
          </p:nvPr>
        </p:nvSpPr>
        <p:spPr/>
        <p:txBody>
          <a:bodyPr/>
          <a:lstStyle/>
          <a:p>
            <a:pPr>
              <a:defRPr/>
            </a:pPr>
            <a:r>
              <a:rPr lang="is-IS"/>
              <a:t>ECNAIS conference Warsaw nov 2011 JTJ</a:t>
            </a:r>
            <a:endParaRPr lang="is-I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Mynd 2" descr="350px-Transistor_Count_and_Moore's_Law_-_2011.svg.png"/>
          <p:cNvPicPr>
            <a:picLocks noChangeAspect="1"/>
          </p:cNvPicPr>
          <p:nvPr/>
        </p:nvPicPr>
        <p:blipFill>
          <a:blip r:embed="rId2"/>
          <a:srcRect/>
          <a:stretch>
            <a:fillRect/>
          </a:stretch>
        </p:blipFill>
        <p:spPr bwMode="auto">
          <a:xfrm>
            <a:off x="1547813" y="765175"/>
            <a:ext cx="6000750" cy="5400675"/>
          </a:xfrm>
          <a:prstGeom prst="rect">
            <a:avLst/>
          </a:prstGeom>
          <a:noFill/>
          <a:ln w="9525">
            <a:noFill/>
            <a:miter lim="800000"/>
            <a:headEnd/>
            <a:tailEnd/>
          </a:ln>
        </p:spPr>
      </p:pic>
      <p:sp>
        <p:nvSpPr>
          <p:cNvPr id="4" name="Síðufótarstaðgengill 3"/>
          <p:cNvSpPr>
            <a:spLocks noGrp="1"/>
          </p:cNvSpPr>
          <p:nvPr>
            <p:ph type="ftr" sz="quarter" idx="11"/>
          </p:nvPr>
        </p:nvSpPr>
        <p:spPr/>
        <p:txBody>
          <a:bodyPr/>
          <a:lstStyle/>
          <a:p>
            <a:pPr>
              <a:defRPr/>
            </a:pPr>
            <a:r>
              <a:rPr lang="is-IS"/>
              <a:t>ECNAIS conference Warsaw nov 2011 JTJ</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a:xfrm>
            <a:off x="468313" y="928688"/>
            <a:ext cx="8229600" cy="619125"/>
          </a:xfrm>
        </p:spPr>
        <p:txBody>
          <a:bodyPr/>
          <a:lstStyle/>
          <a:p>
            <a:pPr algn="l" eaLnBrk="1" hangingPunct="1"/>
            <a:r>
              <a:rPr lang="is-IS" sz="2400" smtClean="0"/>
              <a:t>Staðan tekin</a:t>
            </a:r>
          </a:p>
        </p:txBody>
      </p:sp>
      <p:sp>
        <p:nvSpPr>
          <p:cNvPr id="5" name="Síðufótarstaðgengill 4"/>
          <p:cNvSpPr>
            <a:spLocks noGrp="1"/>
          </p:cNvSpPr>
          <p:nvPr>
            <p:ph type="ftr" sz="quarter" idx="11"/>
          </p:nvPr>
        </p:nvSpPr>
        <p:spPr/>
        <p:txBody>
          <a:bodyPr/>
          <a:lstStyle/>
          <a:p>
            <a:pPr>
              <a:defRPr/>
            </a:pPr>
            <a:r>
              <a:rPr lang="is-IS"/>
              <a:t>ECNAIS conference Warsaw nov 2011 JTJ</a:t>
            </a:r>
          </a:p>
        </p:txBody>
      </p:sp>
      <p:pic>
        <p:nvPicPr>
          <p:cNvPr id="32771" name="Picture 2"/>
          <p:cNvPicPr>
            <a:picLocks noChangeAspect="1" noChangeArrowheads="1"/>
          </p:cNvPicPr>
          <p:nvPr/>
        </p:nvPicPr>
        <p:blipFill>
          <a:blip r:embed="rId2"/>
          <a:srcRect/>
          <a:stretch>
            <a:fillRect/>
          </a:stretch>
        </p:blipFill>
        <p:spPr bwMode="auto">
          <a:xfrm>
            <a:off x="539750" y="549275"/>
            <a:ext cx="7620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a:xfrm>
            <a:off x="468313" y="928688"/>
            <a:ext cx="8229600" cy="619125"/>
          </a:xfrm>
        </p:spPr>
        <p:txBody>
          <a:bodyPr/>
          <a:lstStyle/>
          <a:p>
            <a:pPr algn="l" eaLnBrk="1" hangingPunct="1"/>
            <a:r>
              <a:rPr lang="en-GB" sz="2400" smtClean="0"/>
              <a:t>Why should we?</a:t>
            </a:r>
            <a:endParaRPr lang="is-IS" sz="2400" smtClean="0"/>
          </a:p>
        </p:txBody>
      </p:sp>
      <p:sp>
        <p:nvSpPr>
          <p:cNvPr id="14338" name="Rectangle 3"/>
          <p:cNvSpPr>
            <a:spLocks noGrp="1"/>
          </p:cNvSpPr>
          <p:nvPr>
            <p:ph type="body" idx="1"/>
          </p:nvPr>
        </p:nvSpPr>
        <p:spPr/>
        <p:txBody>
          <a:bodyPr/>
          <a:lstStyle/>
          <a:p>
            <a:pPr marL="914400" lvl="2" indent="-514350">
              <a:buFont typeface="Arial" charset="0"/>
              <a:buNone/>
              <a:defRPr/>
            </a:pPr>
            <a:endParaRPr lang="is-IS" sz="2000" dirty="0" smtClean="0"/>
          </a:p>
          <a:p>
            <a:pPr marL="914400" lvl="2" indent="-514350">
              <a:buFont typeface="Arial" charset="0"/>
              <a:buNone/>
              <a:defRPr/>
            </a:pPr>
            <a:endParaRPr lang="en-GB" sz="2000" dirty="0" smtClean="0"/>
          </a:p>
          <a:p>
            <a:pPr marL="514350" lvl="1" indent="-514350">
              <a:buFont typeface="Arial" charset="0"/>
              <a:buNone/>
              <a:defRPr/>
            </a:pPr>
            <a:r>
              <a:rPr lang="en-GB" sz="2000" dirty="0" smtClean="0"/>
              <a:t>VIII.	The communication technology similarly calls for important changes. </a:t>
            </a:r>
          </a:p>
          <a:p>
            <a:pPr marL="914400" lvl="2" indent="-514350">
              <a:buFont typeface="Arial" charset="0"/>
              <a:buNone/>
              <a:defRPr/>
            </a:pPr>
            <a:r>
              <a:rPr lang="en-GB" sz="1600" dirty="0" smtClean="0"/>
              <a:t>	Whether it is the environment afforded by Web 2.0 or Web 3.0 (semantic web) , 4.0 (symbiotic web) we may anticipate important changes.  The recent development of GSM, tablets etc. underlines that  much of the technology the children use today will soon become obsolete; but some of ours schools still operate as if not even these  instruments are there as normal tools of their lives. </a:t>
            </a:r>
          </a:p>
          <a:p>
            <a:pPr marL="514350" lvl="1" indent="-514350">
              <a:buFont typeface="Arial" charset="0"/>
              <a:buNone/>
              <a:defRPr/>
            </a:pPr>
            <a:endParaRPr lang="is-IS" sz="2000" dirty="0" smtClean="0"/>
          </a:p>
          <a:p>
            <a:pPr marL="514350" lvl="1" indent="-514350">
              <a:buFont typeface="Arial" charset="0"/>
              <a:buAutoNum type="romanUcPeriod"/>
              <a:defRPr/>
            </a:pPr>
            <a:endParaRPr lang="is-IS" sz="2000" dirty="0" smtClean="0"/>
          </a:p>
          <a:p>
            <a:pPr marL="514350" lvl="1" indent="-514350">
              <a:buFont typeface="Arial" charset="0"/>
              <a:buAutoNum type="romanUcPeriod"/>
              <a:defRPr/>
            </a:pPr>
            <a:endParaRPr lang="is-IS" sz="2000" dirty="0" smtClean="0"/>
          </a:p>
          <a:p>
            <a:pPr marL="0" lvl="1" indent="0">
              <a:buFont typeface="Arial" charset="0"/>
              <a:buNone/>
              <a:defRPr/>
            </a:pPr>
            <a:endParaRPr lang="is-IS" sz="2000" dirty="0" smtClean="0"/>
          </a:p>
        </p:txBody>
      </p:sp>
      <p:sp>
        <p:nvSpPr>
          <p:cNvPr id="4" name="Síðufótarstaðgengill 3"/>
          <p:cNvSpPr>
            <a:spLocks noGrp="1"/>
          </p:cNvSpPr>
          <p:nvPr>
            <p:ph type="ftr" sz="quarter" idx="11"/>
          </p:nvPr>
        </p:nvSpPr>
        <p:spPr/>
        <p:txBody>
          <a:bodyPr/>
          <a:lstStyle/>
          <a:p>
            <a:pPr>
              <a:defRPr/>
            </a:pPr>
            <a:r>
              <a:rPr lang="is-IS"/>
              <a:t>ECNAIS conference Warsaw nov 2011 JTJ</a:t>
            </a:r>
            <a:endParaRPr lang="is-I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468313" y="928688"/>
            <a:ext cx="8229600" cy="619125"/>
          </a:xfrm>
        </p:spPr>
        <p:txBody>
          <a:bodyPr/>
          <a:lstStyle/>
          <a:p>
            <a:pPr algn="l" eaLnBrk="1" hangingPunct="1"/>
            <a:r>
              <a:rPr lang="en-GB" sz="2400" smtClean="0"/>
              <a:t>Take the theme first, and reverse the conceptual order</a:t>
            </a:r>
          </a:p>
        </p:txBody>
      </p:sp>
      <p:sp>
        <p:nvSpPr>
          <p:cNvPr id="16386" name="Rectangle 3"/>
          <p:cNvSpPr>
            <a:spLocks noGrp="1"/>
          </p:cNvSpPr>
          <p:nvPr>
            <p:ph type="body" idx="1"/>
          </p:nvPr>
        </p:nvSpPr>
        <p:spPr/>
        <p:txBody>
          <a:bodyPr/>
          <a:lstStyle/>
          <a:p>
            <a:pPr eaLnBrk="1" hangingPunct="1"/>
            <a:endParaRPr lang="is-IS" sz="2800" smtClean="0"/>
          </a:p>
          <a:p>
            <a:pPr>
              <a:buFont typeface="Arial" charset="0"/>
              <a:buNone/>
            </a:pPr>
            <a:r>
              <a:rPr lang="en-GB" sz="2000" smtClean="0"/>
              <a:t>The </a:t>
            </a:r>
            <a:r>
              <a:rPr lang="en-GB" sz="2000" u="sng" smtClean="0"/>
              <a:t>Independent</a:t>
            </a:r>
            <a:r>
              <a:rPr lang="en-GB" sz="2000" smtClean="0"/>
              <a:t> Sector &amp; </a:t>
            </a:r>
            <a:r>
              <a:rPr lang="en-GB" sz="2000" u="sng" smtClean="0"/>
              <a:t>diversity</a:t>
            </a:r>
            <a:r>
              <a:rPr lang="en-GB" sz="2000" smtClean="0"/>
              <a:t> in education: Creating a </a:t>
            </a:r>
            <a:r>
              <a:rPr lang="en-GB" sz="2000" u="sng" smtClean="0"/>
              <a:t>Learning Society</a:t>
            </a:r>
            <a:r>
              <a:rPr lang="en-GB" sz="2000" smtClean="0"/>
              <a:t>.</a:t>
            </a:r>
          </a:p>
          <a:p>
            <a:pPr>
              <a:buFont typeface="Arial" charset="0"/>
              <a:buNone/>
            </a:pPr>
            <a:endParaRPr lang="en-GB" sz="2000" smtClean="0"/>
          </a:p>
          <a:p>
            <a:pPr>
              <a:buFont typeface="Arial" charset="0"/>
              <a:buNone/>
            </a:pPr>
            <a:r>
              <a:rPr lang="en-GB" sz="2000" smtClean="0"/>
              <a:t>Creating a Learning Society, learning society for </a:t>
            </a:r>
            <a:r>
              <a:rPr lang="en-GB" sz="2000" u="sng" smtClean="0"/>
              <a:t>the future</a:t>
            </a:r>
            <a:r>
              <a:rPr lang="en-GB" sz="2000" smtClean="0"/>
              <a:t>.</a:t>
            </a:r>
          </a:p>
          <a:p>
            <a:pPr>
              <a:buFont typeface="Arial" charset="0"/>
              <a:buNone/>
            </a:pPr>
            <a:endParaRPr lang="en-GB" sz="2000" smtClean="0"/>
          </a:p>
          <a:p>
            <a:pPr>
              <a:buFont typeface="Arial" charset="0"/>
              <a:buNone/>
            </a:pPr>
            <a:r>
              <a:rPr lang="en-GB" sz="2000" smtClean="0"/>
              <a:t>What role does diversity play in the process?</a:t>
            </a:r>
          </a:p>
          <a:p>
            <a:pPr>
              <a:buFont typeface="Arial" charset="0"/>
              <a:buNone/>
            </a:pPr>
            <a:r>
              <a:rPr lang="en-GB" sz="2000" smtClean="0"/>
              <a:t>What do we mean by diversity?</a:t>
            </a:r>
          </a:p>
          <a:p>
            <a:pPr>
              <a:buFont typeface="Arial" charset="0"/>
              <a:buNone/>
            </a:pPr>
            <a:endParaRPr lang="en-GB" sz="2000" smtClean="0"/>
          </a:p>
          <a:p>
            <a:pPr>
              <a:buFont typeface="Arial" charset="0"/>
              <a:buNone/>
            </a:pPr>
            <a:r>
              <a:rPr lang="en-GB" sz="2000" smtClean="0"/>
              <a:t>And then why would we be well served by independence and then independence from what?</a:t>
            </a:r>
          </a:p>
          <a:p>
            <a:pPr>
              <a:buFont typeface="Arial" charset="0"/>
              <a:buNone/>
            </a:pPr>
            <a:endParaRPr lang="en-GB" sz="2000" smtClean="0"/>
          </a:p>
        </p:txBody>
      </p:sp>
      <p:sp>
        <p:nvSpPr>
          <p:cNvPr id="4" name="Síðufótarstaðgengill 3"/>
          <p:cNvSpPr>
            <a:spLocks noGrp="1"/>
          </p:cNvSpPr>
          <p:nvPr>
            <p:ph type="ftr" sz="quarter" idx="11"/>
          </p:nvPr>
        </p:nvSpPr>
        <p:spPr/>
        <p:txBody>
          <a:bodyPr/>
          <a:lstStyle/>
          <a:p>
            <a:pPr>
              <a:defRPr/>
            </a:pPr>
            <a:r>
              <a:rPr lang="is-IS"/>
              <a:t>ECNAIS conference Warsaw nov 2011 JTJ</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a:xfrm>
            <a:off x="468313" y="928688"/>
            <a:ext cx="8229600" cy="619125"/>
          </a:xfrm>
        </p:spPr>
        <p:txBody>
          <a:bodyPr/>
          <a:lstStyle/>
          <a:p>
            <a:pPr algn="l" eaLnBrk="1" hangingPunct="1"/>
            <a:r>
              <a:rPr lang="is-IS" sz="2400" smtClean="0"/>
              <a:t>Staðan tekin</a:t>
            </a:r>
          </a:p>
        </p:txBody>
      </p:sp>
      <p:sp>
        <p:nvSpPr>
          <p:cNvPr id="5" name="Síðufótarstaðgengill 4"/>
          <p:cNvSpPr>
            <a:spLocks noGrp="1"/>
          </p:cNvSpPr>
          <p:nvPr>
            <p:ph type="ftr" sz="quarter" idx="11"/>
          </p:nvPr>
        </p:nvSpPr>
        <p:spPr/>
        <p:txBody>
          <a:bodyPr/>
          <a:lstStyle/>
          <a:p>
            <a:pPr>
              <a:defRPr/>
            </a:pPr>
            <a:r>
              <a:rPr lang="is-IS"/>
              <a:t>ECNAIS conference Warsaw nov 2011 JTJ</a:t>
            </a:r>
          </a:p>
        </p:txBody>
      </p:sp>
      <p:pic>
        <p:nvPicPr>
          <p:cNvPr id="34819" name="Picture 2"/>
          <p:cNvPicPr>
            <a:picLocks noChangeAspect="1" noChangeArrowheads="1"/>
          </p:cNvPicPr>
          <p:nvPr/>
        </p:nvPicPr>
        <p:blipFill>
          <a:blip r:embed="rId2"/>
          <a:srcRect/>
          <a:stretch>
            <a:fillRect/>
          </a:stretch>
        </p:blipFill>
        <p:spPr bwMode="auto">
          <a:xfrm>
            <a:off x="179388" y="620713"/>
            <a:ext cx="8778875" cy="559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a:xfrm>
            <a:off x="468313" y="928688"/>
            <a:ext cx="8229600" cy="619125"/>
          </a:xfrm>
        </p:spPr>
        <p:txBody>
          <a:bodyPr/>
          <a:lstStyle/>
          <a:p>
            <a:pPr algn="l" eaLnBrk="1" hangingPunct="1"/>
            <a:r>
              <a:rPr lang="en-GB" sz="2400" smtClean="0"/>
              <a:t>Why should we?</a:t>
            </a:r>
            <a:endParaRPr lang="is-IS" sz="2400" smtClean="0"/>
          </a:p>
        </p:txBody>
      </p:sp>
      <p:sp>
        <p:nvSpPr>
          <p:cNvPr id="35842" name="Rectangle 3"/>
          <p:cNvSpPr>
            <a:spLocks noGrp="1"/>
          </p:cNvSpPr>
          <p:nvPr>
            <p:ph type="body" idx="1"/>
          </p:nvPr>
        </p:nvSpPr>
        <p:spPr/>
        <p:txBody>
          <a:bodyPr/>
          <a:lstStyle/>
          <a:p>
            <a:pPr marL="514350" lvl="1" indent="-514350">
              <a:buFont typeface="Arial" charset="0"/>
              <a:buNone/>
            </a:pPr>
            <a:r>
              <a:rPr lang="en-GB" sz="2000" smtClean="0"/>
              <a:t>IX.	The demand for new skills for our new economy. </a:t>
            </a:r>
          </a:p>
          <a:p>
            <a:pPr marL="514350" lvl="1" indent="-514350">
              <a:buFont typeface="Arial" charset="0"/>
              <a:buNone/>
            </a:pPr>
            <a:r>
              <a:rPr lang="en-GB" sz="1600" smtClean="0"/>
              <a:t>	This is a discussion that has got furthest but perhaps has made least headway.  Now there are easily 20, 25 years this claim started to emerge (forgetting Dewey in the 1910s). The call was for new skills., but the matters has not had much success until with the new key factors introduced by the ministry in its national curriculum guide. </a:t>
            </a:r>
          </a:p>
          <a:p>
            <a:pPr marL="514350" lvl="1" indent="-514350">
              <a:buFont typeface="Arial" charset="0"/>
              <a:buNone/>
            </a:pPr>
            <a:endParaRPr lang="en-GB" sz="1600" smtClean="0"/>
          </a:p>
          <a:p>
            <a:pPr marL="514350" lvl="1" indent="-514350">
              <a:buFont typeface="Arial" charset="0"/>
              <a:buNone/>
            </a:pPr>
            <a:endParaRPr lang="en-GB" sz="1600" smtClean="0"/>
          </a:p>
          <a:p>
            <a:pPr marL="514350" lvl="1" indent="-514350">
              <a:buFont typeface="Arial" charset="0"/>
              <a:buNone/>
            </a:pPr>
            <a:r>
              <a:rPr lang="en-GB" sz="2000" smtClean="0"/>
              <a:t>Take creativity or entrepreneurship as an example</a:t>
            </a:r>
          </a:p>
          <a:p>
            <a:pPr marL="514350" lvl="1" indent="-514350">
              <a:buFont typeface="Arial" charset="0"/>
              <a:buNone/>
            </a:pPr>
            <a:endParaRPr lang="is-IS" sz="2000" smtClean="0"/>
          </a:p>
          <a:p>
            <a:pPr marL="514350" lvl="1" indent="-514350">
              <a:buFont typeface="Arial" charset="0"/>
              <a:buAutoNum type="romanUcPeriod"/>
            </a:pPr>
            <a:endParaRPr lang="is-IS" sz="2000" smtClean="0"/>
          </a:p>
          <a:p>
            <a:pPr marL="514350" lvl="1" indent="-514350">
              <a:buFont typeface="Arial" charset="0"/>
              <a:buAutoNum type="romanUcPeriod"/>
            </a:pPr>
            <a:endParaRPr lang="is-IS" sz="2000" smtClean="0"/>
          </a:p>
          <a:p>
            <a:pPr marL="514350" lvl="1" indent="-514350">
              <a:buFont typeface="Arial" charset="0"/>
              <a:buNone/>
            </a:pPr>
            <a:endParaRPr lang="is-IS" sz="2000" smtClean="0"/>
          </a:p>
        </p:txBody>
      </p:sp>
      <p:sp>
        <p:nvSpPr>
          <p:cNvPr id="4" name="Síðufótarstaðgengill 3"/>
          <p:cNvSpPr>
            <a:spLocks noGrp="1"/>
          </p:cNvSpPr>
          <p:nvPr>
            <p:ph type="ftr" sz="quarter" idx="11"/>
          </p:nvPr>
        </p:nvSpPr>
        <p:spPr/>
        <p:txBody>
          <a:bodyPr/>
          <a:lstStyle/>
          <a:p>
            <a:pPr>
              <a:defRPr/>
            </a:pPr>
            <a:r>
              <a:rPr lang="is-IS"/>
              <a:t>ECNAIS conference Warsaw nov 2011 JTJ</a:t>
            </a:r>
            <a:endParaRPr lang="is-I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p:txBody>
          <a:bodyPr/>
          <a:lstStyle/>
          <a:p>
            <a:pPr algn="l">
              <a:spcBef>
                <a:spcPts val="1200"/>
              </a:spcBef>
            </a:pPr>
            <a:r>
              <a:rPr lang="en-GB" sz="2400" smtClean="0"/>
              <a:t>Skills that probably should play a central role in our curriculum; not a marginal role as some people think.</a:t>
            </a:r>
          </a:p>
        </p:txBody>
      </p:sp>
      <p:sp>
        <p:nvSpPr>
          <p:cNvPr id="36866" name="Rectangle 3"/>
          <p:cNvSpPr>
            <a:spLocks noGrp="1"/>
          </p:cNvSpPr>
          <p:nvPr>
            <p:ph type="body" idx="1"/>
          </p:nvPr>
        </p:nvSpPr>
        <p:spPr>
          <a:xfrm>
            <a:off x="395288" y="1600200"/>
            <a:ext cx="7993062" cy="4525963"/>
          </a:xfrm>
        </p:spPr>
        <p:txBody>
          <a:bodyPr/>
          <a:lstStyle/>
          <a:p>
            <a:pPr eaLnBrk="1" hangingPunct="1"/>
            <a:r>
              <a:rPr lang="en-GB" sz="2400" smtClean="0"/>
              <a:t>New skills, 21st century skills</a:t>
            </a:r>
          </a:p>
          <a:p>
            <a:pPr eaLnBrk="1" hangingPunct="1"/>
            <a:r>
              <a:rPr lang="en-GB" sz="1400" smtClean="0"/>
              <a:t>http://ec.europa.eu/dgs/education_culture/publ/pdf/ll-learning/keycomp_en.pdf  </a:t>
            </a:r>
          </a:p>
          <a:p>
            <a:pPr eaLnBrk="1" hangingPunct="1"/>
            <a:r>
              <a:rPr lang="en-GB" sz="1400" u="sng" smtClean="0">
                <a:hlinkClick r:id="rId2"/>
              </a:rPr>
              <a:t>http://www.p21.org/</a:t>
            </a:r>
            <a:r>
              <a:rPr lang="en-GB" sz="1400" u="sng" smtClean="0"/>
              <a:t>    </a:t>
            </a:r>
          </a:p>
          <a:p>
            <a:pPr eaLnBrk="1" hangingPunct="1"/>
            <a:r>
              <a:rPr lang="en-GB" sz="1400" u="sng" smtClean="0"/>
              <a:t> http://www3.hi.is/~jtj/greinar/JTJ%20DISCUSSION%20PAPER%20May%2031-2010.pdf</a:t>
            </a:r>
            <a:endParaRPr lang="en-GB" sz="1400" smtClean="0"/>
          </a:p>
        </p:txBody>
      </p:sp>
      <p:sp>
        <p:nvSpPr>
          <p:cNvPr id="8" name="Síðufótarstaðgengill 7"/>
          <p:cNvSpPr>
            <a:spLocks noGrp="1"/>
          </p:cNvSpPr>
          <p:nvPr>
            <p:ph type="ftr" sz="quarter" idx="11"/>
          </p:nvPr>
        </p:nvSpPr>
        <p:spPr/>
        <p:txBody>
          <a:bodyPr/>
          <a:lstStyle/>
          <a:p>
            <a:pPr>
              <a:defRPr/>
            </a:pPr>
            <a:r>
              <a:rPr lang="is-IS"/>
              <a:t>ECNAIS conference Warsaw nov 2011 JTJ</a:t>
            </a:r>
            <a:endParaRPr lang="is-IS" dirty="0"/>
          </a:p>
        </p:txBody>
      </p:sp>
      <p:pic>
        <p:nvPicPr>
          <p:cNvPr id="36868" name="Picture 2"/>
          <p:cNvPicPr>
            <a:picLocks noChangeAspect="1" noChangeArrowheads="1"/>
          </p:cNvPicPr>
          <p:nvPr/>
        </p:nvPicPr>
        <p:blipFill>
          <a:blip r:embed="rId3"/>
          <a:srcRect/>
          <a:stretch>
            <a:fillRect/>
          </a:stretch>
        </p:blipFill>
        <p:spPr bwMode="auto">
          <a:xfrm>
            <a:off x="468313" y="2852738"/>
            <a:ext cx="8016875" cy="347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a:xfrm>
            <a:off x="468313" y="928688"/>
            <a:ext cx="8229600" cy="619125"/>
          </a:xfrm>
        </p:spPr>
        <p:txBody>
          <a:bodyPr/>
          <a:lstStyle/>
          <a:p>
            <a:pPr algn="l" eaLnBrk="1" hangingPunct="1"/>
            <a:r>
              <a:rPr lang="en-GB" sz="2400" smtClean="0"/>
              <a:t>Why should we?</a:t>
            </a:r>
            <a:endParaRPr lang="is-IS" sz="2400" smtClean="0"/>
          </a:p>
        </p:txBody>
      </p:sp>
      <p:sp>
        <p:nvSpPr>
          <p:cNvPr id="14338" name="Rectangle 3"/>
          <p:cNvSpPr>
            <a:spLocks noGrp="1"/>
          </p:cNvSpPr>
          <p:nvPr>
            <p:ph type="body" idx="1"/>
          </p:nvPr>
        </p:nvSpPr>
        <p:spPr/>
        <p:txBody>
          <a:bodyPr/>
          <a:lstStyle/>
          <a:p>
            <a:pPr marL="514350" lvl="1" indent="-514350">
              <a:buFont typeface="Arial" charset="0"/>
              <a:buNone/>
              <a:defRPr/>
            </a:pPr>
            <a:endParaRPr lang="en-GB" sz="1600" dirty="0" smtClean="0"/>
          </a:p>
          <a:p>
            <a:pPr marL="514350" lvl="1" indent="-514350">
              <a:buFont typeface="Arial" charset="0"/>
              <a:buNone/>
              <a:defRPr/>
            </a:pPr>
            <a:r>
              <a:rPr lang="en-GB" sz="2000" dirty="0" smtClean="0"/>
              <a:t>X.	Substantial research on education, teaching and schooling affords a lot of suggestions for change to our educational practices. </a:t>
            </a:r>
          </a:p>
          <a:p>
            <a:pPr marL="914400" lvl="2" indent="-514350">
              <a:buFont typeface="Arial" charset="0"/>
              <a:buNone/>
              <a:defRPr/>
            </a:pPr>
            <a:r>
              <a:rPr lang="en-GB" sz="1600" dirty="0" smtClean="0"/>
              <a:t>	Thousands of research papers are published on every aspect of educational practice. But it is very unclear what impact it has on education; in fact the channels for the interaction between the two are not very wide.  But a lost of suggestions for change exist. </a:t>
            </a:r>
          </a:p>
          <a:p>
            <a:pPr marL="914400" lvl="2" indent="-514350">
              <a:buFont typeface="Arial" charset="0"/>
              <a:buNone/>
              <a:defRPr/>
            </a:pPr>
            <a:r>
              <a:rPr lang="en-GB" sz="1600" dirty="0" smtClean="0"/>
              <a:t>	But research may sometimes only inspire research, let it not necessarily control all we do. </a:t>
            </a:r>
          </a:p>
          <a:p>
            <a:pPr marL="514350" lvl="1" indent="-514350">
              <a:buFont typeface="Arial" charset="0"/>
              <a:buAutoNum type="romanUcPeriod"/>
              <a:defRPr/>
            </a:pPr>
            <a:endParaRPr lang="is-IS" sz="2000" dirty="0" smtClean="0"/>
          </a:p>
          <a:p>
            <a:pPr marL="514350" lvl="1" indent="-514350">
              <a:buFont typeface="Arial" charset="0"/>
              <a:buAutoNum type="romanUcPeriod"/>
              <a:defRPr/>
            </a:pPr>
            <a:endParaRPr lang="is-IS" sz="2000" dirty="0" smtClean="0"/>
          </a:p>
          <a:p>
            <a:pPr marL="514350" lvl="1" indent="-514350">
              <a:buFont typeface="Arial" charset="0"/>
              <a:buAutoNum type="romanUcPeriod"/>
              <a:defRPr/>
            </a:pPr>
            <a:endParaRPr lang="is-IS" sz="2000" dirty="0" smtClean="0"/>
          </a:p>
          <a:p>
            <a:pPr marL="0" lvl="1" indent="0">
              <a:buFont typeface="Arial" charset="0"/>
              <a:buNone/>
              <a:defRPr/>
            </a:pPr>
            <a:endParaRPr lang="is-IS" sz="2000" dirty="0" smtClean="0"/>
          </a:p>
        </p:txBody>
      </p:sp>
      <p:sp>
        <p:nvSpPr>
          <p:cNvPr id="4" name="Síðufótarstaðgengill 3"/>
          <p:cNvSpPr>
            <a:spLocks noGrp="1"/>
          </p:cNvSpPr>
          <p:nvPr>
            <p:ph type="ftr" sz="quarter" idx="11"/>
          </p:nvPr>
        </p:nvSpPr>
        <p:spPr/>
        <p:txBody>
          <a:bodyPr/>
          <a:lstStyle/>
          <a:p>
            <a:pPr>
              <a:defRPr/>
            </a:pPr>
            <a:r>
              <a:rPr lang="is-IS"/>
              <a:t>ECNAIS conference Warsaw nov 2011 JTJ</a:t>
            </a:r>
            <a:endParaRPr lang="is-I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a:xfrm>
            <a:off x="250825" y="404813"/>
            <a:ext cx="3457575" cy="720725"/>
          </a:xfrm>
        </p:spPr>
        <p:txBody>
          <a:bodyPr/>
          <a:lstStyle/>
          <a:p>
            <a:pPr marL="514350" indent="-514350" algn="l"/>
            <a:r>
              <a:rPr lang="en-GB" sz="2400" b="1" smtClean="0"/>
              <a:t>New world, new curricular wars</a:t>
            </a:r>
          </a:p>
        </p:txBody>
      </p:sp>
      <p:sp>
        <p:nvSpPr>
          <p:cNvPr id="8" name="Síðufótarstaðgengill 7"/>
          <p:cNvSpPr>
            <a:spLocks noGrp="1"/>
          </p:cNvSpPr>
          <p:nvPr>
            <p:ph type="ftr" sz="quarter" idx="11"/>
          </p:nvPr>
        </p:nvSpPr>
        <p:spPr/>
        <p:txBody>
          <a:bodyPr/>
          <a:lstStyle/>
          <a:p>
            <a:pPr>
              <a:defRPr/>
            </a:pPr>
            <a:r>
              <a:rPr lang="fr-FR"/>
              <a:t>ECNAIS conference Warsaw nov 2011 JTJ</a:t>
            </a:r>
            <a:endParaRPr lang="is-IS" dirty="0"/>
          </a:p>
        </p:txBody>
      </p:sp>
      <p:sp>
        <p:nvSpPr>
          <p:cNvPr id="9" name="Sporaskja 8"/>
          <p:cNvSpPr/>
          <p:nvPr/>
        </p:nvSpPr>
        <p:spPr>
          <a:xfrm>
            <a:off x="3203575" y="2276475"/>
            <a:ext cx="2881313" cy="2447925"/>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s-IS"/>
          </a:p>
        </p:txBody>
      </p:sp>
      <p:sp>
        <p:nvSpPr>
          <p:cNvPr id="38916" name="Textarammi 12"/>
          <p:cNvSpPr txBox="1">
            <a:spLocks noChangeArrowheads="1"/>
          </p:cNvSpPr>
          <p:nvPr/>
        </p:nvSpPr>
        <p:spPr bwMode="auto">
          <a:xfrm>
            <a:off x="3635375" y="3213100"/>
            <a:ext cx="2449513" cy="923925"/>
          </a:xfrm>
          <a:prstGeom prst="rect">
            <a:avLst/>
          </a:prstGeom>
          <a:noFill/>
          <a:ln w="9525">
            <a:noFill/>
            <a:miter lim="800000"/>
            <a:headEnd/>
            <a:tailEnd/>
          </a:ln>
        </p:spPr>
        <p:txBody>
          <a:bodyPr>
            <a:spAutoFit/>
          </a:bodyPr>
          <a:lstStyle/>
          <a:p>
            <a:r>
              <a:rPr lang="en-GB">
                <a:solidFill>
                  <a:schemeClr val="bg1"/>
                </a:solidFill>
              </a:rPr>
              <a:t>The subjects of the 19th and the 20th centuries</a:t>
            </a:r>
          </a:p>
        </p:txBody>
      </p:sp>
      <p:grpSp>
        <p:nvGrpSpPr>
          <p:cNvPr id="2" name="Hópur 22"/>
          <p:cNvGrpSpPr>
            <a:grpSpLocks/>
          </p:cNvGrpSpPr>
          <p:nvPr/>
        </p:nvGrpSpPr>
        <p:grpSpPr bwMode="auto">
          <a:xfrm>
            <a:off x="1692275" y="981075"/>
            <a:ext cx="2879725" cy="2447925"/>
            <a:chOff x="1187624" y="1124744"/>
            <a:chExt cx="2880320" cy="2448272"/>
          </a:xfrm>
        </p:grpSpPr>
        <p:sp>
          <p:nvSpPr>
            <p:cNvPr id="14" name="Sporaskja 13"/>
            <p:cNvSpPr/>
            <p:nvPr/>
          </p:nvSpPr>
          <p:spPr>
            <a:xfrm>
              <a:off x="1187624" y="1124744"/>
              <a:ext cx="2880320" cy="2448272"/>
            </a:xfrm>
            <a:prstGeom prst="ellipse">
              <a:avLst/>
            </a:prstGeom>
            <a:solidFill>
              <a:schemeClr val="tx2">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s-IS"/>
            </a:p>
          </p:txBody>
        </p:sp>
        <p:sp>
          <p:nvSpPr>
            <p:cNvPr id="38931" name="Textarammi 17"/>
            <p:cNvSpPr txBox="1">
              <a:spLocks noChangeArrowheads="1"/>
            </p:cNvSpPr>
            <p:nvPr/>
          </p:nvSpPr>
          <p:spPr bwMode="auto">
            <a:xfrm>
              <a:off x="1763688" y="1700808"/>
              <a:ext cx="1656184" cy="1200329"/>
            </a:xfrm>
            <a:prstGeom prst="rect">
              <a:avLst/>
            </a:prstGeom>
            <a:noFill/>
            <a:ln w="9525">
              <a:noFill/>
              <a:miter lim="800000"/>
              <a:headEnd/>
              <a:tailEnd/>
            </a:ln>
          </p:spPr>
          <p:txBody>
            <a:bodyPr>
              <a:spAutoFit/>
            </a:bodyPr>
            <a:lstStyle/>
            <a:p>
              <a:r>
                <a:rPr lang="en-GB">
                  <a:solidFill>
                    <a:schemeClr val="bg1"/>
                  </a:solidFill>
                </a:rPr>
                <a:t>Complete renewal of the existing subjects</a:t>
              </a:r>
            </a:p>
          </p:txBody>
        </p:sp>
      </p:grpSp>
      <p:grpSp>
        <p:nvGrpSpPr>
          <p:cNvPr id="3" name="Hópur 23"/>
          <p:cNvGrpSpPr>
            <a:grpSpLocks/>
          </p:cNvGrpSpPr>
          <p:nvPr/>
        </p:nvGrpSpPr>
        <p:grpSpPr bwMode="auto">
          <a:xfrm>
            <a:off x="4572000" y="1052513"/>
            <a:ext cx="2879725" cy="2447925"/>
            <a:chOff x="3851920" y="980728"/>
            <a:chExt cx="2880320" cy="2448272"/>
          </a:xfrm>
        </p:grpSpPr>
        <p:sp>
          <p:nvSpPr>
            <p:cNvPr id="15" name="Sporaskja 14"/>
            <p:cNvSpPr/>
            <p:nvPr/>
          </p:nvSpPr>
          <p:spPr>
            <a:xfrm>
              <a:off x="3851920" y="980728"/>
              <a:ext cx="2880320" cy="2448272"/>
            </a:xfrm>
            <a:prstGeom prst="ellipse">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s-IS"/>
            </a:p>
          </p:txBody>
        </p:sp>
        <p:sp>
          <p:nvSpPr>
            <p:cNvPr id="38929" name="Textarammi 19"/>
            <p:cNvSpPr txBox="1">
              <a:spLocks noChangeArrowheads="1"/>
            </p:cNvSpPr>
            <p:nvPr/>
          </p:nvSpPr>
          <p:spPr bwMode="auto">
            <a:xfrm>
              <a:off x="4427984" y="1988840"/>
              <a:ext cx="1656184" cy="369332"/>
            </a:xfrm>
            <a:prstGeom prst="rect">
              <a:avLst/>
            </a:prstGeom>
            <a:noFill/>
            <a:ln w="9525">
              <a:noFill/>
              <a:miter lim="800000"/>
              <a:headEnd/>
              <a:tailEnd/>
            </a:ln>
          </p:spPr>
          <p:txBody>
            <a:bodyPr>
              <a:spAutoFit/>
            </a:bodyPr>
            <a:lstStyle/>
            <a:p>
              <a:r>
                <a:rPr lang="en-GB">
                  <a:solidFill>
                    <a:schemeClr val="bg1"/>
                  </a:solidFill>
                </a:rPr>
                <a:t>New subjects</a:t>
              </a:r>
            </a:p>
          </p:txBody>
        </p:sp>
      </p:grpSp>
      <p:grpSp>
        <p:nvGrpSpPr>
          <p:cNvPr id="4" name="Hópur 24"/>
          <p:cNvGrpSpPr>
            <a:grpSpLocks/>
          </p:cNvGrpSpPr>
          <p:nvPr/>
        </p:nvGrpSpPr>
        <p:grpSpPr bwMode="auto">
          <a:xfrm>
            <a:off x="4572000" y="3500438"/>
            <a:ext cx="2879725" cy="2449512"/>
            <a:chOff x="4283968" y="3140968"/>
            <a:chExt cx="2880320" cy="2448272"/>
          </a:xfrm>
        </p:grpSpPr>
        <p:sp>
          <p:nvSpPr>
            <p:cNvPr id="16" name="Sporaskja 15"/>
            <p:cNvSpPr/>
            <p:nvPr/>
          </p:nvSpPr>
          <p:spPr>
            <a:xfrm>
              <a:off x="4283968" y="3140968"/>
              <a:ext cx="2880320" cy="2448272"/>
            </a:xfrm>
            <a:prstGeom prst="ellipse">
              <a:avLst/>
            </a:prstGeom>
            <a:solidFill>
              <a:srgbClr val="FFC000"/>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s-IS"/>
            </a:p>
          </p:txBody>
        </p:sp>
        <p:sp>
          <p:nvSpPr>
            <p:cNvPr id="38927" name="Textarammi 20"/>
            <p:cNvSpPr txBox="1">
              <a:spLocks noChangeArrowheads="1"/>
            </p:cNvSpPr>
            <p:nvPr/>
          </p:nvSpPr>
          <p:spPr bwMode="auto">
            <a:xfrm>
              <a:off x="4860032" y="4221088"/>
              <a:ext cx="2304256" cy="646331"/>
            </a:xfrm>
            <a:prstGeom prst="rect">
              <a:avLst/>
            </a:prstGeom>
            <a:noFill/>
            <a:ln w="9525">
              <a:noFill/>
              <a:miter lim="800000"/>
              <a:headEnd/>
              <a:tailEnd/>
            </a:ln>
          </p:spPr>
          <p:txBody>
            <a:bodyPr>
              <a:spAutoFit/>
            </a:bodyPr>
            <a:lstStyle/>
            <a:p>
              <a:r>
                <a:rPr lang="en-GB" b="1">
                  <a:solidFill>
                    <a:schemeClr val="bg1"/>
                  </a:solidFill>
                </a:rPr>
                <a:t>New tools, new cultures</a:t>
              </a:r>
            </a:p>
          </p:txBody>
        </p:sp>
      </p:grpSp>
      <p:grpSp>
        <p:nvGrpSpPr>
          <p:cNvPr id="6" name="Hópur 25"/>
          <p:cNvGrpSpPr>
            <a:grpSpLocks/>
          </p:cNvGrpSpPr>
          <p:nvPr/>
        </p:nvGrpSpPr>
        <p:grpSpPr bwMode="auto">
          <a:xfrm>
            <a:off x="1692275" y="3429000"/>
            <a:ext cx="2879725" cy="2447925"/>
            <a:chOff x="1907704" y="3645024"/>
            <a:chExt cx="2880320" cy="2448272"/>
          </a:xfrm>
        </p:grpSpPr>
        <p:sp>
          <p:nvSpPr>
            <p:cNvPr id="17" name="Sporaskja 16"/>
            <p:cNvSpPr/>
            <p:nvPr/>
          </p:nvSpPr>
          <p:spPr>
            <a:xfrm>
              <a:off x="1907704" y="3645024"/>
              <a:ext cx="2880320" cy="2448272"/>
            </a:xfrm>
            <a:prstGeom prst="ellipse">
              <a:avLst/>
            </a:prstGeom>
            <a:solidFill>
              <a:srgbClr val="CD3F4D"/>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s-IS"/>
            </a:p>
          </p:txBody>
        </p:sp>
        <p:sp>
          <p:nvSpPr>
            <p:cNvPr id="38925" name="Textarammi 21"/>
            <p:cNvSpPr txBox="1">
              <a:spLocks noChangeArrowheads="1"/>
            </p:cNvSpPr>
            <p:nvPr/>
          </p:nvSpPr>
          <p:spPr bwMode="auto">
            <a:xfrm>
              <a:off x="2555776" y="4365104"/>
              <a:ext cx="1656184" cy="923330"/>
            </a:xfrm>
            <a:prstGeom prst="rect">
              <a:avLst/>
            </a:prstGeom>
            <a:noFill/>
            <a:ln w="9525">
              <a:noFill/>
              <a:miter lim="800000"/>
              <a:headEnd/>
              <a:tailEnd/>
            </a:ln>
          </p:spPr>
          <p:txBody>
            <a:bodyPr>
              <a:spAutoFit/>
            </a:bodyPr>
            <a:lstStyle/>
            <a:p>
              <a:r>
                <a:rPr lang="en-GB">
                  <a:solidFill>
                    <a:schemeClr val="bg1"/>
                  </a:solidFill>
                </a:rPr>
                <a:t>New skills and key competencies </a:t>
              </a:r>
            </a:p>
          </p:txBody>
        </p:sp>
      </p:grpSp>
      <p:grpSp>
        <p:nvGrpSpPr>
          <p:cNvPr id="26" name="Hópur 25"/>
          <p:cNvGrpSpPr>
            <a:grpSpLocks/>
          </p:cNvGrpSpPr>
          <p:nvPr/>
        </p:nvGrpSpPr>
        <p:grpSpPr bwMode="auto">
          <a:xfrm>
            <a:off x="827088" y="549275"/>
            <a:ext cx="7777162" cy="5759450"/>
            <a:chOff x="827584" y="548680"/>
            <a:chExt cx="7776864" cy="5760640"/>
          </a:xfrm>
        </p:grpSpPr>
        <p:sp>
          <p:nvSpPr>
            <p:cNvPr id="25" name="Sporaskja 24"/>
            <p:cNvSpPr/>
            <p:nvPr/>
          </p:nvSpPr>
          <p:spPr>
            <a:xfrm>
              <a:off x="827584" y="548680"/>
              <a:ext cx="7776864" cy="5760640"/>
            </a:xfrm>
            <a:prstGeom prst="ellipse">
              <a:avLst/>
            </a:prstGeom>
            <a:solidFill>
              <a:srgbClr val="4ABC44">
                <a:alpha val="82000"/>
              </a:srgb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s-IS"/>
            </a:p>
          </p:txBody>
        </p:sp>
        <p:sp>
          <p:nvSpPr>
            <p:cNvPr id="38923" name="Textarammi 23"/>
            <p:cNvSpPr txBox="1">
              <a:spLocks noChangeArrowheads="1"/>
            </p:cNvSpPr>
            <p:nvPr/>
          </p:nvSpPr>
          <p:spPr bwMode="auto">
            <a:xfrm>
              <a:off x="1763688" y="2780928"/>
              <a:ext cx="6221491" cy="1200329"/>
            </a:xfrm>
            <a:prstGeom prst="rect">
              <a:avLst/>
            </a:prstGeom>
            <a:noFill/>
            <a:ln w="9525">
              <a:noFill/>
              <a:miter lim="800000"/>
              <a:headEnd/>
              <a:tailEnd/>
            </a:ln>
          </p:spPr>
          <p:txBody>
            <a:bodyPr>
              <a:spAutoFit/>
            </a:bodyPr>
            <a:lstStyle/>
            <a:p>
              <a:r>
                <a:rPr lang="en-GB" sz="2400" b="1">
                  <a:solidFill>
                    <a:schemeClr val="bg1"/>
                  </a:solidFill>
                </a:rPr>
                <a:t>The pedagogical, social and cultural role of the school must be emphasized all the way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dissolve">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a:xfrm>
            <a:off x="468313" y="928688"/>
            <a:ext cx="8229600" cy="844550"/>
          </a:xfrm>
        </p:spPr>
        <p:txBody>
          <a:bodyPr/>
          <a:lstStyle/>
          <a:p>
            <a:pPr marL="457200" indent="-457200" algn="l"/>
            <a:r>
              <a:rPr lang="en-GB" sz="2400" smtClean="0"/>
              <a:t>Who (what) controls the development of education, who controls its fate?</a:t>
            </a:r>
          </a:p>
        </p:txBody>
      </p:sp>
      <p:sp>
        <p:nvSpPr>
          <p:cNvPr id="14338" name="Rectangle 3"/>
          <p:cNvSpPr>
            <a:spLocks noGrp="1"/>
          </p:cNvSpPr>
          <p:nvPr>
            <p:ph type="body" idx="1"/>
          </p:nvPr>
        </p:nvSpPr>
        <p:spPr>
          <a:xfrm>
            <a:off x="457200" y="2060575"/>
            <a:ext cx="8229600" cy="4065588"/>
          </a:xfrm>
        </p:spPr>
        <p:txBody>
          <a:bodyPr/>
          <a:lstStyle/>
          <a:p>
            <a:pPr eaLnBrk="1" hangingPunct="1">
              <a:defRPr/>
            </a:pPr>
            <a:endParaRPr lang="is-IS" sz="2000" dirty="0" smtClean="0"/>
          </a:p>
          <a:p>
            <a:pPr>
              <a:buFont typeface="Arial" charset="0"/>
              <a:buNone/>
              <a:defRPr/>
            </a:pPr>
            <a:r>
              <a:rPr lang="en-GB" sz="2000" dirty="0" smtClean="0"/>
              <a:t>	Here I want to consider two classes of controllers, which are in fact interrelated,</a:t>
            </a:r>
          </a:p>
          <a:p>
            <a:pPr>
              <a:buFont typeface="Arial" charset="0"/>
              <a:buNone/>
              <a:defRPr/>
            </a:pPr>
            <a:endParaRPr lang="en-GB" sz="2000" dirty="0" smtClean="0"/>
          </a:p>
          <a:p>
            <a:pPr marL="457200" indent="-457200">
              <a:buFont typeface="Arial" charset="0"/>
              <a:buAutoNum type="alphaLcParenR"/>
              <a:defRPr/>
            </a:pPr>
            <a:r>
              <a:rPr lang="en-GB" sz="2000" dirty="0" smtClean="0"/>
              <a:t>The credential factor, or commodification of educational outcomes; the expansion of education; the system cannot stop expanding.</a:t>
            </a:r>
          </a:p>
          <a:p>
            <a:pPr marL="457200" indent="-457200">
              <a:buFont typeface="Arial" charset="0"/>
              <a:buAutoNum type="alphaLcParenR"/>
              <a:defRPr/>
            </a:pPr>
            <a:endParaRPr lang="en-GB" sz="2000" dirty="0" smtClean="0"/>
          </a:p>
          <a:p>
            <a:pPr marL="457200" indent="-457200">
              <a:buFont typeface="Arial" charset="0"/>
              <a:buAutoNum type="alphaLcParenR"/>
              <a:defRPr/>
            </a:pPr>
            <a:r>
              <a:rPr lang="en-GB" sz="2000" dirty="0" smtClean="0"/>
              <a:t>The inertial factors benevolently holding education back.</a:t>
            </a:r>
          </a:p>
          <a:p>
            <a:pPr marL="457200" indent="-457200">
              <a:buFont typeface="Arial" charset="0"/>
              <a:buAutoNum type="alphaLcParenR"/>
              <a:defRPr/>
            </a:pPr>
            <a:endParaRPr lang="en-GB" sz="2000" dirty="0" smtClean="0"/>
          </a:p>
          <a:p>
            <a:pPr>
              <a:buFont typeface="Arial" charset="0"/>
              <a:buNone/>
              <a:defRPr/>
            </a:pPr>
            <a:endParaRPr lang="en-GB" sz="2000" dirty="0" smtClean="0"/>
          </a:p>
          <a:p>
            <a:pPr>
              <a:buFont typeface="Arial" charset="0"/>
              <a:buNone/>
              <a:defRPr/>
            </a:pPr>
            <a:endParaRPr lang="en-GB" sz="2000" dirty="0" smtClean="0"/>
          </a:p>
          <a:p>
            <a:pPr marL="457200" indent="-457200">
              <a:buFont typeface="Arial" charset="0"/>
              <a:buNone/>
              <a:defRPr/>
            </a:pPr>
            <a:endParaRPr lang="en-GB" sz="1600" dirty="0" smtClean="0"/>
          </a:p>
          <a:p>
            <a:pPr marL="857250" lvl="1" indent="-457200">
              <a:buFont typeface="Arial" charset="0"/>
              <a:buAutoNum type="alphaLcParenR" startAt="2"/>
              <a:defRPr/>
            </a:pPr>
            <a:endParaRPr lang="en-GB" sz="1600" dirty="0" smtClean="0"/>
          </a:p>
        </p:txBody>
      </p:sp>
      <p:sp>
        <p:nvSpPr>
          <p:cNvPr id="4" name="Síðufótarstaðgengill 3"/>
          <p:cNvSpPr>
            <a:spLocks noGrp="1"/>
          </p:cNvSpPr>
          <p:nvPr>
            <p:ph type="ftr" sz="quarter" idx="11"/>
          </p:nvPr>
        </p:nvSpPr>
        <p:spPr/>
        <p:txBody>
          <a:bodyPr/>
          <a:lstStyle/>
          <a:p>
            <a:pPr>
              <a:defRPr/>
            </a:pPr>
            <a:r>
              <a:rPr lang="is-IS" dirty="0" err="1"/>
              <a:t>ECNAIS</a:t>
            </a:r>
            <a:r>
              <a:rPr lang="is-IS" dirty="0"/>
              <a:t> </a:t>
            </a:r>
            <a:r>
              <a:rPr lang="is-IS" dirty="0" err="1"/>
              <a:t>conference</a:t>
            </a:r>
            <a:r>
              <a:rPr lang="is-IS" dirty="0"/>
              <a:t> </a:t>
            </a:r>
            <a:r>
              <a:rPr lang="is-IS" dirty="0" err="1"/>
              <a:t>Warsaw</a:t>
            </a:r>
            <a:r>
              <a:rPr lang="is-IS" dirty="0"/>
              <a:t> </a:t>
            </a:r>
            <a:r>
              <a:rPr lang="is-IS" dirty="0" err="1"/>
              <a:t>nov</a:t>
            </a:r>
            <a:r>
              <a:rPr lang="is-IS" dirty="0"/>
              <a:t> 2011 </a:t>
            </a:r>
            <a:r>
              <a:rPr lang="is-IS" dirty="0" err="1"/>
              <a:t>JTJ</a:t>
            </a:r>
            <a:endParaRPr lang="is-I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a:xfrm>
            <a:off x="468313" y="928688"/>
            <a:ext cx="8229600" cy="844550"/>
          </a:xfrm>
        </p:spPr>
        <p:txBody>
          <a:bodyPr/>
          <a:lstStyle/>
          <a:p>
            <a:pPr marL="457200" indent="-457200" algn="l"/>
            <a:r>
              <a:rPr lang="en-GB" sz="2400" smtClean="0"/>
              <a:t>The credential factor, or commodification of educational outcomes</a:t>
            </a:r>
          </a:p>
        </p:txBody>
      </p:sp>
      <p:sp>
        <p:nvSpPr>
          <p:cNvPr id="14338" name="Rectangle 3"/>
          <p:cNvSpPr>
            <a:spLocks noGrp="1"/>
          </p:cNvSpPr>
          <p:nvPr>
            <p:ph type="body" idx="1"/>
          </p:nvPr>
        </p:nvSpPr>
        <p:spPr>
          <a:xfrm>
            <a:off x="457200" y="2060575"/>
            <a:ext cx="8229600" cy="4065588"/>
          </a:xfrm>
        </p:spPr>
        <p:txBody>
          <a:bodyPr/>
          <a:lstStyle/>
          <a:p>
            <a:pPr eaLnBrk="1" hangingPunct="1">
              <a:defRPr/>
            </a:pPr>
            <a:endParaRPr lang="is-IS" sz="2000" dirty="0" smtClean="0"/>
          </a:p>
          <a:p>
            <a:pPr>
              <a:buFont typeface="Arial" charset="0"/>
              <a:buNone/>
              <a:defRPr/>
            </a:pPr>
            <a:r>
              <a:rPr lang="en-GB" sz="2000" dirty="0" smtClean="0"/>
              <a:t>	Here we must differentiate between different levels of education, what I say applies more clearly the higher one reaches in the educational hierarchy </a:t>
            </a:r>
          </a:p>
          <a:p>
            <a:pPr>
              <a:buFont typeface="Arial" charset="0"/>
              <a:buNone/>
              <a:defRPr/>
            </a:pPr>
            <a:r>
              <a:rPr lang="en-GB" sz="2000" dirty="0" smtClean="0"/>
              <a:t>				(But note that parents start to think very early at what age it is sensible to let their child start school; in the highly credentialed systems)</a:t>
            </a:r>
          </a:p>
          <a:p>
            <a:pPr marL="457200" indent="-457200">
              <a:buFont typeface="Arial" charset="0"/>
              <a:buAutoNum type="alphaLcParenR"/>
              <a:defRPr/>
            </a:pPr>
            <a:endParaRPr lang="en-GB" sz="2000" dirty="0" smtClean="0"/>
          </a:p>
          <a:p>
            <a:pPr marL="457200" indent="-457200">
              <a:buFont typeface="Arial" charset="0"/>
              <a:buNone/>
              <a:defRPr/>
            </a:pPr>
            <a:r>
              <a:rPr lang="en-GB" sz="2000" dirty="0" smtClean="0"/>
              <a:t>	The expansion of a tertiary system. </a:t>
            </a:r>
          </a:p>
          <a:p>
            <a:pPr marL="457200" indent="-457200">
              <a:buFont typeface="Arial" charset="0"/>
              <a:buNone/>
              <a:defRPr/>
            </a:pPr>
            <a:r>
              <a:rPr lang="en-GB" sz="2000" dirty="0" smtClean="0"/>
              <a:t>	Note the robustness, the long-term regularity (invariance across  many economic cultures), and an interpretation involving a consumer function (an exponential function, with saturation?). </a:t>
            </a:r>
          </a:p>
          <a:p>
            <a:pPr>
              <a:buFont typeface="Arial" charset="0"/>
              <a:buNone/>
              <a:defRPr/>
            </a:pPr>
            <a:endParaRPr lang="en-GB" sz="2000" dirty="0" smtClean="0"/>
          </a:p>
          <a:p>
            <a:pPr>
              <a:buFont typeface="Arial" charset="0"/>
              <a:buNone/>
              <a:defRPr/>
            </a:pPr>
            <a:endParaRPr lang="en-GB" sz="2000" dirty="0" smtClean="0"/>
          </a:p>
          <a:p>
            <a:pPr marL="457200" indent="-457200">
              <a:buFont typeface="Arial" charset="0"/>
              <a:buNone/>
              <a:defRPr/>
            </a:pPr>
            <a:endParaRPr lang="en-GB" sz="1600" dirty="0" smtClean="0"/>
          </a:p>
          <a:p>
            <a:pPr marL="857250" lvl="1" indent="-457200">
              <a:buFont typeface="Arial" charset="0"/>
              <a:buAutoNum type="alphaLcParenR" startAt="2"/>
              <a:defRPr/>
            </a:pPr>
            <a:endParaRPr lang="en-GB" sz="1600" dirty="0" smtClean="0"/>
          </a:p>
        </p:txBody>
      </p:sp>
      <p:sp>
        <p:nvSpPr>
          <p:cNvPr id="4" name="Síðufótarstaðgengill 3"/>
          <p:cNvSpPr>
            <a:spLocks noGrp="1"/>
          </p:cNvSpPr>
          <p:nvPr>
            <p:ph type="ftr" sz="quarter" idx="11"/>
          </p:nvPr>
        </p:nvSpPr>
        <p:spPr/>
        <p:txBody>
          <a:bodyPr/>
          <a:lstStyle/>
          <a:p>
            <a:pPr>
              <a:defRPr/>
            </a:pPr>
            <a:r>
              <a:rPr lang="is-IS" dirty="0" err="1"/>
              <a:t>ECNAIS</a:t>
            </a:r>
            <a:r>
              <a:rPr lang="is-IS" dirty="0"/>
              <a:t> </a:t>
            </a:r>
            <a:r>
              <a:rPr lang="is-IS" dirty="0" err="1"/>
              <a:t>conference</a:t>
            </a:r>
            <a:r>
              <a:rPr lang="is-IS" dirty="0"/>
              <a:t> </a:t>
            </a:r>
            <a:r>
              <a:rPr lang="is-IS" dirty="0" err="1"/>
              <a:t>Warsaw</a:t>
            </a:r>
            <a:r>
              <a:rPr lang="is-IS" dirty="0"/>
              <a:t> </a:t>
            </a:r>
            <a:r>
              <a:rPr lang="is-IS" dirty="0" err="1"/>
              <a:t>nov</a:t>
            </a:r>
            <a:r>
              <a:rPr lang="is-IS" dirty="0"/>
              <a:t> 2011 </a:t>
            </a:r>
            <a:r>
              <a:rPr lang="is-IS" dirty="0" err="1"/>
              <a:t>JTJ</a:t>
            </a:r>
            <a:endParaRPr lang="is-I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pPr>
              <a:defRPr/>
            </a:pPr>
            <a:r>
              <a:rPr lang="en-GB"/>
              <a:t>ECNAIS conference Warsaw nov 2011 JTJ</a:t>
            </a:r>
          </a:p>
        </p:txBody>
      </p:sp>
      <p:sp>
        <p:nvSpPr>
          <p:cNvPr id="41986" name="Rectangle 2"/>
          <p:cNvSpPr>
            <a:spLocks noGrp="1" noChangeArrowheads="1"/>
          </p:cNvSpPr>
          <p:nvPr>
            <p:ph type="title"/>
          </p:nvPr>
        </p:nvSpPr>
        <p:spPr>
          <a:xfrm>
            <a:off x="468313" y="404813"/>
            <a:ext cx="8229600" cy="576262"/>
          </a:xfrm>
        </p:spPr>
        <p:txBody>
          <a:bodyPr/>
          <a:lstStyle/>
          <a:p>
            <a:r>
              <a:rPr lang="en-GB" sz="2400" smtClean="0"/>
              <a:t>Higher education: enrolment in Iceland 1911-1970</a:t>
            </a:r>
          </a:p>
        </p:txBody>
      </p:sp>
      <p:pic>
        <p:nvPicPr>
          <p:cNvPr id="41987" name="Picture 3"/>
          <p:cNvPicPr>
            <a:picLocks noChangeAspect="1" noChangeArrowheads="1"/>
          </p:cNvPicPr>
          <p:nvPr/>
        </p:nvPicPr>
        <p:blipFill>
          <a:blip r:embed="rId3"/>
          <a:srcRect/>
          <a:stretch>
            <a:fillRect/>
          </a:stretch>
        </p:blipFill>
        <p:spPr bwMode="auto">
          <a:xfrm>
            <a:off x="890588" y="908050"/>
            <a:ext cx="7362825" cy="504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pPr>
              <a:defRPr/>
            </a:pPr>
            <a:r>
              <a:rPr lang="en-GB"/>
              <a:t>ECNAIS conference Warsaw nov 2011 JTJ</a:t>
            </a:r>
          </a:p>
        </p:txBody>
      </p:sp>
      <p:sp>
        <p:nvSpPr>
          <p:cNvPr id="44034" name="Rectangle 2"/>
          <p:cNvSpPr>
            <a:spLocks noGrp="1" noChangeArrowheads="1"/>
          </p:cNvSpPr>
          <p:nvPr>
            <p:ph type="title"/>
          </p:nvPr>
        </p:nvSpPr>
        <p:spPr>
          <a:xfrm>
            <a:off x="468313" y="404813"/>
            <a:ext cx="8229600" cy="576262"/>
          </a:xfrm>
        </p:spPr>
        <p:txBody>
          <a:bodyPr/>
          <a:lstStyle/>
          <a:p>
            <a:r>
              <a:rPr lang="en-GB" sz="2400" smtClean="0"/>
              <a:t>Higher education: enrolment in Iceland 1911-1970-2010</a:t>
            </a:r>
          </a:p>
        </p:txBody>
      </p:sp>
      <p:pic>
        <p:nvPicPr>
          <p:cNvPr id="44035" name="Picture 2"/>
          <p:cNvPicPr>
            <a:picLocks noChangeAspect="1" noChangeArrowheads="1"/>
          </p:cNvPicPr>
          <p:nvPr/>
        </p:nvPicPr>
        <p:blipFill>
          <a:blip r:embed="rId3"/>
          <a:srcRect/>
          <a:stretch>
            <a:fillRect/>
          </a:stretch>
        </p:blipFill>
        <p:spPr bwMode="auto">
          <a:xfrm>
            <a:off x="871538" y="889000"/>
            <a:ext cx="7400925" cy="508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pPr>
              <a:defRPr/>
            </a:pPr>
            <a:r>
              <a:rPr lang="fr-FR"/>
              <a:t>ECNAIS conference Warsaw nov 2011 JTJ</a:t>
            </a:r>
            <a:endParaRPr lang="en-GB"/>
          </a:p>
        </p:txBody>
      </p:sp>
      <p:sp>
        <p:nvSpPr>
          <p:cNvPr id="46082" name="Rectangle 2"/>
          <p:cNvSpPr>
            <a:spLocks noGrp="1" noChangeArrowheads="1"/>
          </p:cNvSpPr>
          <p:nvPr>
            <p:ph type="title"/>
          </p:nvPr>
        </p:nvSpPr>
        <p:spPr>
          <a:xfrm>
            <a:off x="468313" y="404813"/>
            <a:ext cx="8229600" cy="647700"/>
          </a:xfrm>
        </p:spPr>
        <p:txBody>
          <a:bodyPr/>
          <a:lstStyle/>
          <a:p>
            <a:r>
              <a:rPr lang="en-GB" sz="2400" smtClean="0"/>
              <a:t>Higher education: enrolment in the US 1900-2008</a:t>
            </a:r>
          </a:p>
        </p:txBody>
      </p:sp>
      <p:pic>
        <p:nvPicPr>
          <p:cNvPr id="46083" name="Picture 2"/>
          <p:cNvPicPr>
            <a:picLocks noChangeAspect="1" noChangeArrowheads="1"/>
          </p:cNvPicPr>
          <p:nvPr/>
        </p:nvPicPr>
        <p:blipFill>
          <a:blip r:embed="rId3"/>
          <a:srcRect/>
          <a:stretch>
            <a:fillRect/>
          </a:stretch>
        </p:blipFill>
        <p:spPr bwMode="auto">
          <a:xfrm>
            <a:off x="895350" y="927100"/>
            <a:ext cx="7353300" cy="501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a:xfrm>
            <a:off x="468313" y="928688"/>
            <a:ext cx="8229600" cy="619125"/>
          </a:xfrm>
        </p:spPr>
        <p:txBody>
          <a:bodyPr/>
          <a:lstStyle/>
          <a:p>
            <a:pPr algn="l"/>
            <a:r>
              <a:rPr lang="en-GB" sz="2400" smtClean="0"/>
              <a:t>The importance of independence</a:t>
            </a:r>
          </a:p>
        </p:txBody>
      </p:sp>
      <p:sp>
        <p:nvSpPr>
          <p:cNvPr id="17410" name="Rectangle 3"/>
          <p:cNvSpPr>
            <a:spLocks noGrp="1"/>
          </p:cNvSpPr>
          <p:nvPr>
            <p:ph type="body" idx="1"/>
          </p:nvPr>
        </p:nvSpPr>
        <p:spPr/>
        <p:txBody>
          <a:bodyPr/>
          <a:lstStyle/>
          <a:p>
            <a:pPr eaLnBrk="1" hangingPunct="1"/>
            <a:endParaRPr lang="is-IS" sz="2800" smtClean="0"/>
          </a:p>
          <a:p>
            <a:pPr>
              <a:buFont typeface="Arial" charset="0"/>
              <a:buNone/>
            </a:pPr>
            <a:endParaRPr lang="en-GB" sz="2000" smtClean="0"/>
          </a:p>
          <a:p>
            <a:pPr>
              <a:buFont typeface="Arial" charset="0"/>
              <a:buNone/>
            </a:pPr>
            <a:endParaRPr lang="en-GB" sz="2000" smtClean="0"/>
          </a:p>
          <a:p>
            <a:pPr>
              <a:buFont typeface="Arial" charset="0"/>
              <a:buNone/>
            </a:pPr>
            <a:r>
              <a:rPr lang="en-GB" sz="2400" smtClean="0"/>
              <a:t>And then why would we be well served by independence and </a:t>
            </a:r>
          </a:p>
          <a:p>
            <a:pPr>
              <a:buFont typeface="Arial" charset="0"/>
              <a:buNone/>
            </a:pPr>
            <a:endParaRPr lang="en-GB" sz="2400" smtClean="0"/>
          </a:p>
          <a:p>
            <a:pPr>
              <a:buFont typeface="Arial" charset="0"/>
              <a:buNone/>
            </a:pPr>
            <a:endParaRPr lang="en-GB" sz="2400" smtClean="0"/>
          </a:p>
          <a:p>
            <a:pPr>
              <a:buFont typeface="Arial" charset="0"/>
              <a:buNone/>
            </a:pPr>
            <a:r>
              <a:rPr lang="en-GB" sz="2400" smtClean="0"/>
              <a:t>then independence from what?</a:t>
            </a:r>
          </a:p>
          <a:p>
            <a:pPr>
              <a:buFont typeface="Arial" charset="0"/>
              <a:buNone/>
            </a:pPr>
            <a:endParaRPr lang="en-GB" sz="2000" smtClean="0"/>
          </a:p>
        </p:txBody>
      </p:sp>
      <p:sp>
        <p:nvSpPr>
          <p:cNvPr id="4" name="Síðufótarstaðgengill 3"/>
          <p:cNvSpPr>
            <a:spLocks noGrp="1"/>
          </p:cNvSpPr>
          <p:nvPr>
            <p:ph type="ftr" sz="quarter" idx="11"/>
          </p:nvPr>
        </p:nvSpPr>
        <p:spPr/>
        <p:txBody>
          <a:bodyPr/>
          <a:lstStyle/>
          <a:p>
            <a:pPr>
              <a:defRPr/>
            </a:pPr>
            <a:r>
              <a:rPr lang="is-IS"/>
              <a:t>ECNAIS conference Warsaw nov 2011 JTJ</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pPr>
              <a:defRPr/>
            </a:pPr>
            <a:r>
              <a:rPr lang="fr-FR"/>
              <a:t>ECNAIS conference Warsaw nov 2011 JTJ</a:t>
            </a:r>
            <a:endParaRPr lang="en-GB"/>
          </a:p>
        </p:txBody>
      </p:sp>
      <p:sp>
        <p:nvSpPr>
          <p:cNvPr id="48130" name="Rectangle 2"/>
          <p:cNvSpPr>
            <a:spLocks noGrp="1" noChangeArrowheads="1"/>
          </p:cNvSpPr>
          <p:nvPr>
            <p:ph type="title"/>
          </p:nvPr>
        </p:nvSpPr>
        <p:spPr>
          <a:xfrm>
            <a:off x="468313" y="404813"/>
            <a:ext cx="8229600" cy="647700"/>
          </a:xfrm>
        </p:spPr>
        <p:txBody>
          <a:bodyPr/>
          <a:lstStyle/>
          <a:p>
            <a:r>
              <a:rPr lang="en-GB" sz="2400" smtClean="0"/>
              <a:t>Higher education: enrolment in the US 1900-2008</a:t>
            </a:r>
          </a:p>
        </p:txBody>
      </p:sp>
      <p:pic>
        <p:nvPicPr>
          <p:cNvPr id="48131" name="Picture 2"/>
          <p:cNvPicPr>
            <a:picLocks noChangeAspect="1" noChangeArrowheads="1"/>
          </p:cNvPicPr>
          <p:nvPr/>
        </p:nvPicPr>
        <p:blipFill>
          <a:blip r:embed="rId3"/>
          <a:srcRect/>
          <a:stretch>
            <a:fillRect/>
          </a:stretch>
        </p:blipFill>
        <p:spPr bwMode="auto">
          <a:xfrm>
            <a:off x="890588" y="922338"/>
            <a:ext cx="7362825" cy="501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pPr>
              <a:defRPr/>
            </a:pPr>
            <a:r>
              <a:rPr lang="fr-FR"/>
              <a:t>ECNAIS conference Warsaw nov 2011 JTJ</a:t>
            </a:r>
            <a:endParaRPr lang="en-GB"/>
          </a:p>
        </p:txBody>
      </p:sp>
      <p:sp>
        <p:nvSpPr>
          <p:cNvPr id="50178" name="Rectangle 2"/>
          <p:cNvSpPr>
            <a:spLocks noGrp="1" noChangeArrowheads="1"/>
          </p:cNvSpPr>
          <p:nvPr>
            <p:ph type="title"/>
          </p:nvPr>
        </p:nvSpPr>
        <p:spPr>
          <a:xfrm>
            <a:off x="468313" y="404813"/>
            <a:ext cx="8229600" cy="647700"/>
          </a:xfrm>
        </p:spPr>
        <p:txBody>
          <a:bodyPr/>
          <a:lstStyle/>
          <a:p>
            <a:r>
              <a:rPr lang="en-GB" sz="2400" smtClean="0"/>
              <a:t>Higher education: enrolment in the US 1900-2008</a:t>
            </a:r>
          </a:p>
        </p:txBody>
      </p:sp>
      <p:pic>
        <p:nvPicPr>
          <p:cNvPr id="50179" name="Picture 2"/>
          <p:cNvPicPr>
            <a:picLocks noChangeAspect="1" noChangeArrowheads="1"/>
          </p:cNvPicPr>
          <p:nvPr/>
        </p:nvPicPr>
        <p:blipFill>
          <a:blip r:embed="rId3"/>
          <a:srcRect/>
          <a:stretch>
            <a:fillRect/>
          </a:stretch>
        </p:blipFill>
        <p:spPr bwMode="auto">
          <a:xfrm>
            <a:off x="885825" y="917575"/>
            <a:ext cx="737235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p:nvPr>
        </p:nvSpPr>
        <p:spPr>
          <a:xfrm>
            <a:off x="468313" y="928688"/>
            <a:ext cx="8229600" cy="844550"/>
          </a:xfrm>
        </p:spPr>
        <p:txBody>
          <a:bodyPr/>
          <a:lstStyle/>
          <a:p>
            <a:pPr marL="457200" indent="-457200" algn="l"/>
            <a:r>
              <a:rPr lang="en-GB" sz="2400" smtClean="0"/>
              <a:t>Who (what) controls the development of education, who controls its fate?</a:t>
            </a:r>
          </a:p>
        </p:txBody>
      </p:sp>
      <p:sp>
        <p:nvSpPr>
          <p:cNvPr id="14338" name="Rectangle 3"/>
          <p:cNvSpPr>
            <a:spLocks noGrp="1"/>
          </p:cNvSpPr>
          <p:nvPr>
            <p:ph type="body" idx="1"/>
          </p:nvPr>
        </p:nvSpPr>
        <p:spPr>
          <a:xfrm>
            <a:off x="457200" y="2060575"/>
            <a:ext cx="8229600" cy="4065588"/>
          </a:xfrm>
        </p:spPr>
        <p:txBody>
          <a:bodyPr/>
          <a:lstStyle/>
          <a:p>
            <a:pPr eaLnBrk="1" hangingPunct="1">
              <a:defRPr/>
            </a:pPr>
            <a:endParaRPr lang="is-IS" sz="2000" dirty="0" smtClean="0"/>
          </a:p>
          <a:p>
            <a:pPr>
              <a:buFont typeface="Arial" charset="0"/>
              <a:buNone/>
              <a:defRPr/>
            </a:pPr>
            <a:r>
              <a:rPr lang="en-GB" sz="2000" dirty="0" smtClean="0"/>
              <a:t>Now I have discussed the credential or commodification control of educational expansion, and thus indirectly the control of a lot of education</a:t>
            </a:r>
          </a:p>
          <a:p>
            <a:pPr>
              <a:buFont typeface="Arial" charset="0"/>
              <a:buNone/>
              <a:defRPr/>
            </a:pPr>
            <a:endParaRPr lang="en-GB" sz="2000" dirty="0" smtClean="0"/>
          </a:p>
          <a:p>
            <a:pPr>
              <a:buFont typeface="Arial" charset="0"/>
              <a:buNone/>
              <a:defRPr/>
            </a:pPr>
            <a:r>
              <a:rPr lang="en-GB" sz="2000" dirty="0" smtClean="0"/>
              <a:t>and then I turn to the more complex but more intriguing plethora of interacting factors that hold back education, rightly or wrongly; note that I am certainly not talking about ill-meaning conspiratorial factors, but mostly implicit genuinely cultural or systemic factors that happen to be in control.</a:t>
            </a:r>
          </a:p>
          <a:p>
            <a:pPr marL="457200" indent="-457200">
              <a:buFont typeface="Arial" charset="0"/>
              <a:buNone/>
              <a:defRPr/>
            </a:pPr>
            <a:endParaRPr lang="en-GB" sz="2000" dirty="0" smtClean="0"/>
          </a:p>
          <a:p>
            <a:pPr marL="457200" indent="-457200">
              <a:buFont typeface="Arial" charset="0"/>
              <a:buNone/>
              <a:defRPr/>
            </a:pPr>
            <a:r>
              <a:rPr lang="en-GB" sz="2000" dirty="0" smtClean="0"/>
              <a:t>The inertial factors (benevolently) holding education back?</a:t>
            </a:r>
          </a:p>
          <a:p>
            <a:pPr marL="457200" indent="-457200">
              <a:buFont typeface="Arial" charset="0"/>
              <a:buAutoNum type="alphaLcParenR"/>
              <a:defRPr/>
            </a:pPr>
            <a:endParaRPr lang="en-GB" sz="2000" dirty="0" smtClean="0"/>
          </a:p>
          <a:p>
            <a:pPr>
              <a:buFont typeface="Arial" charset="0"/>
              <a:buNone/>
              <a:defRPr/>
            </a:pPr>
            <a:endParaRPr lang="en-GB" sz="2000" dirty="0" smtClean="0"/>
          </a:p>
          <a:p>
            <a:pPr>
              <a:buFont typeface="Arial" charset="0"/>
              <a:buNone/>
              <a:defRPr/>
            </a:pPr>
            <a:endParaRPr lang="en-GB" sz="2000" dirty="0" smtClean="0"/>
          </a:p>
          <a:p>
            <a:pPr marL="457200" indent="-457200">
              <a:buFont typeface="Arial" charset="0"/>
              <a:buNone/>
              <a:defRPr/>
            </a:pPr>
            <a:endParaRPr lang="en-GB" sz="1600" dirty="0" smtClean="0"/>
          </a:p>
          <a:p>
            <a:pPr marL="857250" lvl="1" indent="-457200">
              <a:buFont typeface="Arial" charset="0"/>
              <a:buAutoNum type="alphaLcParenR" startAt="2"/>
              <a:defRPr/>
            </a:pPr>
            <a:endParaRPr lang="en-GB" sz="1600" dirty="0" smtClean="0"/>
          </a:p>
        </p:txBody>
      </p:sp>
      <p:sp>
        <p:nvSpPr>
          <p:cNvPr id="4" name="Síðufótarstaðgengill 3"/>
          <p:cNvSpPr>
            <a:spLocks noGrp="1"/>
          </p:cNvSpPr>
          <p:nvPr>
            <p:ph type="ftr" sz="quarter" idx="11"/>
          </p:nvPr>
        </p:nvSpPr>
        <p:spPr/>
        <p:txBody>
          <a:bodyPr/>
          <a:lstStyle/>
          <a:p>
            <a:pPr>
              <a:defRPr/>
            </a:pPr>
            <a:r>
              <a:rPr lang="is-IS" dirty="0" err="1"/>
              <a:t>ECNAIS</a:t>
            </a:r>
            <a:r>
              <a:rPr lang="is-IS" dirty="0"/>
              <a:t> </a:t>
            </a:r>
            <a:r>
              <a:rPr lang="is-IS" dirty="0" err="1"/>
              <a:t>conference</a:t>
            </a:r>
            <a:r>
              <a:rPr lang="is-IS" dirty="0"/>
              <a:t> </a:t>
            </a:r>
            <a:r>
              <a:rPr lang="is-IS" dirty="0" err="1"/>
              <a:t>Warsaw</a:t>
            </a:r>
            <a:r>
              <a:rPr lang="is-IS" dirty="0"/>
              <a:t> </a:t>
            </a:r>
            <a:r>
              <a:rPr lang="is-IS" dirty="0" err="1"/>
              <a:t>nov</a:t>
            </a:r>
            <a:r>
              <a:rPr lang="is-IS" dirty="0"/>
              <a:t> 2011 </a:t>
            </a:r>
            <a:r>
              <a:rPr lang="is-IS" dirty="0" err="1"/>
              <a:t>JTJ</a:t>
            </a:r>
            <a:endParaRPr lang="is-I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p:nvPr>
        </p:nvSpPr>
        <p:spPr>
          <a:xfrm>
            <a:off x="468313" y="928688"/>
            <a:ext cx="8229600" cy="619125"/>
          </a:xfrm>
        </p:spPr>
        <p:txBody>
          <a:bodyPr/>
          <a:lstStyle/>
          <a:p>
            <a:pPr algn="l" eaLnBrk="1" hangingPunct="1"/>
            <a:r>
              <a:rPr lang="en-GB" sz="2400" smtClean="0"/>
              <a:t>The “inertia” prediction of educational progress</a:t>
            </a:r>
          </a:p>
        </p:txBody>
      </p:sp>
      <p:sp>
        <p:nvSpPr>
          <p:cNvPr id="53250" name="Rectangle 3"/>
          <p:cNvSpPr>
            <a:spLocks noGrp="1"/>
          </p:cNvSpPr>
          <p:nvPr>
            <p:ph type="body" idx="1"/>
          </p:nvPr>
        </p:nvSpPr>
        <p:spPr/>
        <p:txBody>
          <a:bodyPr/>
          <a:lstStyle/>
          <a:p>
            <a:pPr marL="0" lvl="1" indent="0">
              <a:buFont typeface="Arial" charset="0"/>
              <a:buNone/>
            </a:pPr>
            <a:r>
              <a:rPr lang="en-GB" smtClean="0"/>
              <a:t>	</a:t>
            </a:r>
          </a:p>
          <a:p>
            <a:pPr marL="0" lvl="1" indent="0">
              <a:buFont typeface="Arial" charset="0"/>
              <a:buNone/>
            </a:pPr>
            <a:r>
              <a:rPr lang="en-GB" sz="2000" smtClean="0"/>
              <a:t>Educational systems evolve notoriously slowly; their history manifests this very clearly; this applies to their form, operation and content.</a:t>
            </a:r>
          </a:p>
          <a:p>
            <a:pPr marL="0" lvl="1" indent="0">
              <a:buFont typeface="Arial" charset="0"/>
              <a:buNone/>
            </a:pPr>
            <a:endParaRPr lang="en-GB" sz="2000" smtClean="0"/>
          </a:p>
          <a:p>
            <a:pPr marL="0" lvl="1" indent="0">
              <a:buFont typeface="Arial" charset="0"/>
              <a:buNone/>
            </a:pPr>
            <a:r>
              <a:rPr lang="en-GB" sz="2000" smtClean="0"/>
              <a:t> The concerns, criticisms and visions of those concerned with education at the beginning of the 20</a:t>
            </a:r>
            <a:r>
              <a:rPr lang="en-GB" sz="2000" baseline="30000" smtClean="0"/>
              <a:t>th</a:t>
            </a:r>
            <a:r>
              <a:rPr lang="en-GB" sz="2000" smtClean="0"/>
              <a:t> century were more or less the same as of those expressing themselves at the beginning of the 21</a:t>
            </a:r>
            <a:r>
              <a:rPr lang="en-GB" sz="2000" baseline="30000" smtClean="0"/>
              <a:t>st</a:t>
            </a:r>
            <a:r>
              <a:rPr lang="en-GB" sz="2000" smtClean="0"/>
              <a:t>. </a:t>
            </a:r>
          </a:p>
          <a:p>
            <a:pPr marL="0" lvl="1" indent="0">
              <a:buFont typeface="Arial" charset="0"/>
              <a:buNone/>
            </a:pPr>
            <a:r>
              <a:rPr lang="en-GB" sz="2000" smtClean="0"/>
              <a:t> </a:t>
            </a:r>
          </a:p>
          <a:p>
            <a:pPr marL="0" lvl="1" indent="0">
              <a:buFont typeface="Arial" charset="0"/>
              <a:buNone/>
            </a:pPr>
            <a:r>
              <a:rPr lang="en-GB" sz="2000" smtClean="0"/>
              <a:t>(Chapter  9 in Reidar Myhres </a:t>
            </a:r>
            <a:r>
              <a:rPr lang="en-GB" sz="2000" i="1" smtClean="0"/>
              <a:t>Grunnlinjer i pedagogikkens historie </a:t>
            </a:r>
            <a:r>
              <a:rPr lang="en-GB" sz="2000" smtClean="0"/>
              <a:t>is a must in this context, a Norwegian text). </a:t>
            </a:r>
          </a:p>
        </p:txBody>
      </p:sp>
      <p:sp>
        <p:nvSpPr>
          <p:cNvPr id="4" name="Síðufótarstaðgengill 3"/>
          <p:cNvSpPr>
            <a:spLocks noGrp="1"/>
          </p:cNvSpPr>
          <p:nvPr>
            <p:ph type="ftr" sz="quarter" idx="11"/>
          </p:nvPr>
        </p:nvSpPr>
        <p:spPr/>
        <p:txBody>
          <a:bodyPr/>
          <a:lstStyle/>
          <a:p>
            <a:pPr>
              <a:defRPr/>
            </a:pPr>
            <a:r>
              <a:rPr lang="is-IS"/>
              <a:t>ECNAIS conference Warsaw nov 2011 JTJ</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p:nvPr>
        </p:nvSpPr>
        <p:spPr>
          <a:xfrm>
            <a:off x="468313" y="928688"/>
            <a:ext cx="8229600" cy="619125"/>
          </a:xfrm>
        </p:spPr>
        <p:txBody>
          <a:bodyPr/>
          <a:lstStyle/>
          <a:p>
            <a:pPr marL="342900" indent="-342900" algn="l"/>
            <a:r>
              <a:rPr lang="en-GB" sz="2000" smtClean="0"/>
              <a:t>Why inertia? There are a number of important reasons.</a:t>
            </a:r>
          </a:p>
        </p:txBody>
      </p:sp>
      <p:sp>
        <p:nvSpPr>
          <p:cNvPr id="54274" name="Rectangle 3"/>
          <p:cNvSpPr>
            <a:spLocks noGrp="1"/>
          </p:cNvSpPr>
          <p:nvPr>
            <p:ph type="body" idx="1"/>
          </p:nvPr>
        </p:nvSpPr>
        <p:spPr/>
        <p:txBody>
          <a:bodyPr/>
          <a:lstStyle/>
          <a:p>
            <a:pPr marL="0" lvl="1" indent="0">
              <a:buFont typeface="Arial" charset="0"/>
              <a:buNone/>
            </a:pPr>
            <a:r>
              <a:rPr lang="is-IS" smtClean="0"/>
              <a:t>	</a:t>
            </a:r>
            <a:endParaRPr lang="is-IS" sz="2000" smtClean="0"/>
          </a:p>
          <a:p>
            <a:pPr marL="0" lvl="1" indent="0">
              <a:buFont typeface="Arial" charset="0"/>
              <a:buNone/>
            </a:pPr>
            <a:r>
              <a:rPr lang="is-IS" sz="2000" smtClean="0"/>
              <a:t>	</a:t>
            </a:r>
            <a:r>
              <a:rPr lang="en-GB" sz="2000" smtClean="0"/>
              <a:t>Traditions and traditional values keep education in the throes of old time (some see this as the role of education). The traditions are strong and so are the forces of inertia which stem from many sources. </a:t>
            </a:r>
          </a:p>
          <a:p>
            <a:pPr marL="0" lvl="1" indent="0">
              <a:buFont typeface="Arial" charset="0"/>
              <a:buNone/>
            </a:pPr>
            <a:endParaRPr lang="en-GB" sz="2000" smtClean="0"/>
          </a:p>
          <a:p>
            <a:pPr marL="0" lvl="1" indent="0">
              <a:buFont typeface="Arial" charset="0"/>
              <a:buNone/>
            </a:pPr>
            <a:r>
              <a:rPr lang="en-GB" sz="2000" smtClean="0"/>
              <a:t>	They relate to old or traditional values, old content and old ways of doing things. Of course some old values should be cherished, but which?</a:t>
            </a:r>
          </a:p>
          <a:p>
            <a:pPr marL="0" lvl="1" indent="0">
              <a:buFont typeface="Arial" charset="0"/>
              <a:buNone/>
            </a:pPr>
            <a:endParaRPr lang="is-IS" sz="2000" smtClean="0"/>
          </a:p>
        </p:txBody>
      </p:sp>
      <p:sp>
        <p:nvSpPr>
          <p:cNvPr id="4" name="Síðufótarstaðgengill 3"/>
          <p:cNvSpPr>
            <a:spLocks noGrp="1"/>
          </p:cNvSpPr>
          <p:nvPr>
            <p:ph type="ftr" sz="quarter" idx="11"/>
          </p:nvPr>
        </p:nvSpPr>
        <p:spPr/>
        <p:txBody>
          <a:bodyPr/>
          <a:lstStyle/>
          <a:p>
            <a:pPr>
              <a:defRPr/>
            </a:pPr>
            <a:r>
              <a:rPr lang="is-IS"/>
              <a:t>ECNAIS conference Warsaw nov 2011 JTJ</a:t>
            </a:r>
            <a:endParaRPr lang="is-I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a:xfrm>
            <a:off x="468313" y="928688"/>
            <a:ext cx="8229600" cy="619125"/>
          </a:xfrm>
        </p:spPr>
        <p:txBody>
          <a:bodyPr/>
          <a:lstStyle/>
          <a:p>
            <a:pPr marL="342900" indent="-342900" algn="l"/>
            <a:r>
              <a:rPr lang="en-GB" sz="2000" smtClean="0"/>
              <a:t>Why inertia? There are a number of important reasons. Reason no. 1</a:t>
            </a:r>
            <a:endParaRPr lang="is-IS" sz="2000" smtClean="0"/>
          </a:p>
        </p:txBody>
      </p:sp>
      <p:sp>
        <p:nvSpPr>
          <p:cNvPr id="55298" name="Rectangle 3"/>
          <p:cNvSpPr>
            <a:spLocks noGrp="1"/>
          </p:cNvSpPr>
          <p:nvPr>
            <p:ph type="body" idx="1"/>
          </p:nvPr>
        </p:nvSpPr>
        <p:spPr/>
        <p:txBody>
          <a:bodyPr/>
          <a:lstStyle/>
          <a:p>
            <a:pPr marL="0" lvl="1" indent="0">
              <a:buFont typeface="Arial" charset="0"/>
              <a:buNone/>
            </a:pPr>
            <a:r>
              <a:rPr lang="is-IS" smtClean="0"/>
              <a:t>	</a:t>
            </a:r>
            <a:r>
              <a:rPr lang="en-GB" sz="2000" smtClean="0"/>
              <a:t>A conservative discourse  and ideas of many outside the educational system who naturally control the course of its development. </a:t>
            </a:r>
          </a:p>
          <a:p>
            <a:pPr marL="0" lvl="1" indent="0">
              <a:buFont typeface="Arial" charset="0"/>
              <a:buNone/>
            </a:pPr>
            <a:endParaRPr lang="en-GB" sz="2000" smtClean="0"/>
          </a:p>
          <a:p>
            <a:pPr marL="0" lvl="1" indent="0">
              <a:buFont typeface="Arial" charset="0"/>
              <a:buNone/>
            </a:pPr>
            <a:r>
              <a:rPr lang="en-GB" sz="2000" smtClean="0"/>
              <a:t>I am here referring to the views of many parents and politicians; somewhat conservative impetus from industry that the education system serve the economy (yes, but how is that best done ?); teacher education, its content and organisation – related </a:t>
            </a:r>
            <a:r>
              <a:rPr lang="en-GB" sz="2000" i="1" smtClean="0"/>
              <a:t>inter alia </a:t>
            </a:r>
            <a:r>
              <a:rPr lang="en-GB" sz="2000" smtClean="0"/>
              <a:t>to the time since a lot of the teaching force graduated; conservative ideas proposed by the university as a European institution about the education of young people and generally outdated notions about content and how new techniques, new content and new cultures could permeate education.  As an agent in this would also be some well established standardised tests, which volunteer to gracefully take the central stage, marginalising other contenders. </a:t>
            </a:r>
            <a:endParaRPr lang="is-IS" sz="2000" smtClean="0"/>
          </a:p>
        </p:txBody>
      </p:sp>
      <p:sp>
        <p:nvSpPr>
          <p:cNvPr id="4" name="Síðufótarstaðgengill 3"/>
          <p:cNvSpPr>
            <a:spLocks noGrp="1"/>
          </p:cNvSpPr>
          <p:nvPr>
            <p:ph type="ftr" sz="quarter" idx="11"/>
          </p:nvPr>
        </p:nvSpPr>
        <p:spPr/>
        <p:txBody>
          <a:bodyPr/>
          <a:lstStyle/>
          <a:p>
            <a:pPr>
              <a:defRPr/>
            </a:pPr>
            <a:r>
              <a:rPr lang="is-IS"/>
              <a:t>ECNAIS conference Warsaw nov 2011 JTJ</a:t>
            </a:r>
            <a:endParaRPr lang="is-I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p:nvPr>
        </p:nvSpPr>
        <p:spPr>
          <a:xfrm>
            <a:off x="468313" y="928688"/>
            <a:ext cx="8229600" cy="619125"/>
          </a:xfrm>
        </p:spPr>
        <p:txBody>
          <a:bodyPr/>
          <a:lstStyle/>
          <a:p>
            <a:pPr marL="342900" indent="-342900" algn="l"/>
            <a:r>
              <a:rPr lang="en-GB" sz="2000" smtClean="0"/>
              <a:t>Why inertia? There are a number of important reasons. Reason no. 2</a:t>
            </a:r>
            <a:endParaRPr lang="is-IS" sz="2000" smtClean="0"/>
          </a:p>
        </p:txBody>
      </p:sp>
      <p:sp>
        <p:nvSpPr>
          <p:cNvPr id="56322" name="Rectangle 3"/>
          <p:cNvSpPr>
            <a:spLocks noGrp="1"/>
          </p:cNvSpPr>
          <p:nvPr>
            <p:ph type="body" idx="1"/>
          </p:nvPr>
        </p:nvSpPr>
        <p:spPr>
          <a:xfrm>
            <a:off x="457200" y="1600200"/>
            <a:ext cx="8362950" cy="4525963"/>
          </a:xfrm>
        </p:spPr>
        <p:txBody>
          <a:bodyPr/>
          <a:lstStyle/>
          <a:p>
            <a:pPr marL="0" lvl="1" indent="0">
              <a:buFont typeface="Arial" charset="0"/>
              <a:buNone/>
            </a:pPr>
            <a:r>
              <a:rPr lang="is-IS" sz="2000" smtClean="0"/>
              <a:t>	</a:t>
            </a:r>
          </a:p>
          <a:p>
            <a:pPr marL="0" lvl="1" indent="0">
              <a:buFont typeface="Arial" charset="0"/>
              <a:buNone/>
            </a:pPr>
            <a:r>
              <a:rPr lang="is-IS" sz="2000" smtClean="0"/>
              <a:t>	</a:t>
            </a:r>
            <a:r>
              <a:rPr lang="en-GB" sz="2000" smtClean="0"/>
              <a:t>The new ideas that are to replace the old, are sometimes woolly or cloudy, not well moulded and sometimes even vacuous. Some might even not be very good! </a:t>
            </a:r>
          </a:p>
          <a:p>
            <a:pPr marL="0" lvl="1" indent="0">
              <a:buFont typeface="Arial" charset="0"/>
              <a:buNone/>
            </a:pPr>
            <a:endParaRPr lang="en-GB" sz="2000" smtClean="0"/>
          </a:p>
          <a:p>
            <a:pPr marL="0" lvl="1" indent="0">
              <a:buFont typeface="Arial" charset="0"/>
              <a:buNone/>
            </a:pPr>
            <a:r>
              <a:rPr lang="en-GB" sz="2000" smtClean="0"/>
              <a:t>	This applies </a:t>
            </a:r>
            <a:r>
              <a:rPr lang="en-GB" sz="2000" i="1" smtClean="0"/>
              <a:t>inter alia </a:t>
            </a:r>
            <a:r>
              <a:rPr lang="en-GB" sz="2000" smtClean="0"/>
              <a:t>to some new ideas that were proposed during the 20</a:t>
            </a:r>
            <a:r>
              <a:rPr lang="en-GB" sz="2000" baseline="30000" smtClean="0"/>
              <a:t>th</a:t>
            </a:r>
            <a:r>
              <a:rPr lang="en-GB" sz="2000" smtClean="0"/>
              <a:t> century, e.g. applied to discovery or project learning, ideas fostering creativity, arts or moral values; this also applies to some of the 21</a:t>
            </a:r>
            <a:r>
              <a:rPr lang="en-GB" sz="2000" baseline="30000" smtClean="0"/>
              <a:t>st</a:t>
            </a:r>
            <a:r>
              <a:rPr lang="en-GB" sz="2000" smtClean="0"/>
              <a:t> century skills programmes which have been proposed repeatedly for the last 20-30 years. This will probably also apply to the new basic factors in the new EC eight key competencies. </a:t>
            </a:r>
          </a:p>
          <a:p>
            <a:pPr marL="0" lvl="1" indent="0">
              <a:buFont typeface="Arial" charset="0"/>
              <a:buNone/>
            </a:pPr>
            <a:endParaRPr lang="is-IS" sz="2000" smtClean="0"/>
          </a:p>
        </p:txBody>
      </p:sp>
      <p:sp>
        <p:nvSpPr>
          <p:cNvPr id="4" name="Síðufótarstaðgengill 3"/>
          <p:cNvSpPr>
            <a:spLocks noGrp="1"/>
          </p:cNvSpPr>
          <p:nvPr>
            <p:ph type="ftr" sz="quarter" idx="11"/>
          </p:nvPr>
        </p:nvSpPr>
        <p:spPr/>
        <p:txBody>
          <a:bodyPr/>
          <a:lstStyle/>
          <a:p>
            <a:pPr>
              <a:defRPr/>
            </a:pPr>
            <a:r>
              <a:rPr lang="is-IS"/>
              <a:t>ECNAIS conference Warsaw nov 2011 JTJ</a:t>
            </a:r>
            <a:endParaRPr lang="is-I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p:nvPr>
        </p:nvSpPr>
        <p:spPr>
          <a:xfrm>
            <a:off x="468313" y="928688"/>
            <a:ext cx="8229600" cy="619125"/>
          </a:xfrm>
        </p:spPr>
        <p:txBody>
          <a:bodyPr/>
          <a:lstStyle/>
          <a:p>
            <a:pPr marL="342900" indent="-342900" algn="l"/>
            <a:r>
              <a:rPr lang="en-GB" sz="2000" smtClean="0"/>
              <a:t>Why inertia? There are a number of important reasons. Reason no. 3</a:t>
            </a:r>
            <a:endParaRPr lang="is-IS" sz="2000" smtClean="0"/>
          </a:p>
        </p:txBody>
      </p:sp>
      <p:sp>
        <p:nvSpPr>
          <p:cNvPr id="57346" name="Rectangle 3"/>
          <p:cNvSpPr>
            <a:spLocks noGrp="1"/>
          </p:cNvSpPr>
          <p:nvPr>
            <p:ph type="body" idx="1"/>
          </p:nvPr>
        </p:nvSpPr>
        <p:spPr/>
        <p:txBody>
          <a:bodyPr/>
          <a:lstStyle/>
          <a:p>
            <a:pPr marL="0" lvl="1" indent="0">
              <a:buFont typeface="Arial" charset="0"/>
              <a:buNone/>
            </a:pPr>
            <a:r>
              <a:rPr lang="en-GB" smtClean="0"/>
              <a:t>	</a:t>
            </a:r>
          </a:p>
          <a:p>
            <a:pPr marL="0" lvl="1" indent="0">
              <a:buFont typeface="Arial" charset="0"/>
              <a:buNone/>
            </a:pPr>
            <a:r>
              <a:rPr lang="en-GB" sz="2000" smtClean="0"/>
              <a:t>One reason why the push to introduce new ideas is somewhat undermined is that the rationale, the utility and ambition behind the introduction of the present ideas, some time ago, were all convincing and credible, even though it took a long time for them to win their place. </a:t>
            </a:r>
          </a:p>
          <a:p>
            <a:pPr marL="0" lvl="1" indent="0">
              <a:buFont typeface="Arial" charset="0"/>
              <a:buNone/>
            </a:pPr>
            <a:endParaRPr lang="en-GB" sz="2000" smtClean="0"/>
          </a:p>
          <a:p>
            <a:pPr marL="0" lvl="1" indent="0">
              <a:buFont typeface="Arial" charset="0"/>
              <a:buNone/>
            </a:pPr>
            <a:r>
              <a:rPr lang="en-GB" sz="2000" smtClean="0"/>
              <a:t>The proponents of those ideas may still be operative and still think the ideas they adopted or fought for or introduced stand the test of time. This is partly a problem that may be traced to the older (my) generation but may also influence the judgement of those outstanding young people who did so well with the content and operations of the traditional environment. </a:t>
            </a:r>
          </a:p>
          <a:p>
            <a:pPr marL="0" lvl="1" indent="0">
              <a:buFont typeface="Arial" charset="0"/>
              <a:buNone/>
            </a:pPr>
            <a:endParaRPr lang="en-GB" sz="2000" smtClean="0"/>
          </a:p>
        </p:txBody>
      </p:sp>
      <p:sp>
        <p:nvSpPr>
          <p:cNvPr id="4" name="Síðufótarstaðgengill 3"/>
          <p:cNvSpPr>
            <a:spLocks noGrp="1"/>
          </p:cNvSpPr>
          <p:nvPr>
            <p:ph type="ftr" sz="quarter" idx="11"/>
          </p:nvPr>
        </p:nvSpPr>
        <p:spPr/>
        <p:txBody>
          <a:bodyPr/>
          <a:lstStyle/>
          <a:p>
            <a:pPr>
              <a:defRPr/>
            </a:pPr>
            <a:r>
              <a:rPr lang="is-IS"/>
              <a:t>ECNAIS conference Warsaw nov 2011 JTJ</a:t>
            </a:r>
            <a:endParaRPr lang="is-I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p:nvPr>
        </p:nvSpPr>
        <p:spPr>
          <a:xfrm>
            <a:off x="468313" y="928688"/>
            <a:ext cx="8229600" cy="619125"/>
          </a:xfrm>
        </p:spPr>
        <p:txBody>
          <a:bodyPr/>
          <a:lstStyle/>
          <a:p>
            <a:pPr marL="342900" indent="-342900" algn="l"/>
            <a:r>
              <a:rPr lang="en-GB" sz="2000" smtClean="0"/>
              <a:t>Why inertia? There are a number of important reasons. Reason no. 4</a:t>
            </a:r>
            <a:endParaRPr lang="is-IS" sz="2000" smtClean="0"/>
          </a:p>
        </p:txBody>
      </p:sp>
      <p:sp>
        <p:nvSpPr>
          <p:cNvPr id="58370" name="Rectangle 3"/>
          <p:cNvSpPr>
            <a:spLocks noGrp="1"/>
          </p:cNvSpPr>
          <p:nvPr>
            <p:ph type="body" idx="1"/>
          </p:nvPr>
        </p:nvSpPr>
        <p:spPr/>
        <p:txBody>
          <a:bodyPr/>
          <a:lstStyle/>
          <a:p>
            <a:pPr marL="0" lvl="1" indent="0">
              <a:buFont typeface="Arial" charset="0"/>
              <a:buNone/>
            </a:pPr>
            <a:r>
              <a:rPr lang="is-IS" smtClean="0"/>
              <a:t>	</a:t>
            </a:r>
          </a:p>
          <a:p>
            <a:pPr marL="0" lvl="1" indent="0">
              <a:buFont typeface="Arial" charset="0"/>
              <a:buNone/>
            </a:pPr>
            <a:r>
              <a:rPr lang="is-IS" sz="2000" smtClean="0"/>
              <a:t>	</a:t>
            </a:r>
            <a:r>
              <a:rPr lang="en-GB" sz="2000" smtClean="0"/>
              <a:t>Nothing dramatic happens if we don't exchange new ideas for old ones.  In fact nothing happens  ― yet. This is the fourth reason why it is somewhat cumbersome to secure the place for new ideas replacing old well established and tested ones. (It is relatively safe not to instigate changes).</a:t>
            </a:r>
          </a:p>
          <a:p>
            <a:pPr marL="0" lvl="1" indent="0">
              <a:buFont typeface="Arial" charset="0"/>
              <a:buNone/>
            </a:pPr>
            <a:endParaRPr lang="en-GB" sz="2000" smtClean="0"/>
          </a:p>
          <a:p>
            <a:pPr marL="0" lvl="1" indent="0">
              <a:buFont typeface="Arial" charset="0"/>
              <a:buNone/>
            </a:pPr>
            <a:r>
              <a:rPr lang="en-GB" sz="2000" smtClean="0"/>
              <a:t>	The only ensuing problem is that young people are not given the opportunity to do a variety of interesting and valuable things, that new ideas, new technologies or new cultures might afford them; but of course they will survive nevertheless. </a:t>
            </a:r>
          </a:p>
          <a:p>
            <a:pPr marL="0" lvl="1" indent="0">
              <a:buFont typeface="Arial" charset="0"/>
              <a:buNone/>
            </a:pPr>
            <a:endParaRPr lang="en-GB" sz="2000" smtClean="0"/>
          </a:p>
          <a:p>
            <a:pPr marL="0" lvl="1" indent="0">
              <a:buFont typeface="Arial" charset="0"/>
              <a:buNone/>
            </a:pPr>
            <a:endParaRPr lang="is-IS" sz="2000" smtClean="0"/>
          </a:p>
        </p:txBody>
      </p:sp>
      <p:sp>
        <p:nvSpPr>
          <p:cNvPr id="4" name="Síðufótarstaðgengill 3"/>
          <p:cNvSpPr>
            <a:spLocks noGrp="1"/>
          </p:cNvSpPr>
          <p:nvPr>
            <p:ph type="ftr" sz="quarter" idx="11"/>
          </p:nvPr>
        </p:nvSpPr>
        <p:spPr/>
        <p:txBody>
          <a:bodyPr/>
          <a:lstStyle/>
          <a:p>
            <a:pPr>
              <a:defRPr/>
            </a:pPr>
            <a:r>
              <a:rPr lang="is-IS"/>
              <a:t>ECNAIS conference Warsaw nov 2011 JTJ</a:t>
            </a:r>
            <a:endParaRPr lang="is-I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a:xfrm>
            <a:off x="468313" y="928688"/>
            <a:ext cx="8229600" cy="619125"/>
          </a:xfrm>
        </p:spPr>
        <p:txBody>
          <a:bodyPr/>
          <a:lstStyle/>
          <a:p>
            <a:pPr marL="342900" indent="-342900" algn="l"/>
            <a:r>
              <a:rPr lang="en-GB" sz="2000" smtClean="0"/>
              <a:t>Why inertia? There are a number of important reasons. Reason no. 5</a:t>
            </a:r>
            <a:endParaRPr lang="is-IS" sz="2000" smtClean="0"/>
          </a:p>
        </p:txBody>
      </p:sp>
      <p:sp>
        <p:nvSpPr>
          <p:cNvPr id="59394" name="Rectangle 3"/>
          <p:cNvSpPr>
            <a:spLocks noGrp="1"/>
          </p:cNvSpPr>
          <p:nvPr>
            <p:ph type="body" idx="1"/>
          </p:nvPr>
        </p:nvSpPr>
        <p:spPr/>
        <p:txBody>
          <a:bodyPr/>
          <a:lstStyle/>
          <a:p>
            <a:pPr marL="0" lvl="1" indent="0">
              <a:buFont typeface="Arial" charset="0"/>
              <a:buNone/>
            </a:pPr>
            <a:r>
              <a:rPr lang="is-IS" smtClean="0"/>
              <a:t>	</a:t>
            </a:r>
          </a:p>
          <a:p>
            <a:pPr marL="0" lvl="1" indent="0">
              <a:buFont typeface="Arial" charset="0"/>
              <a:buNone/>
            </a:pPr>
            <a:endParaRPr lang="en-GB" sz="2000" smtClean="0"/>
          </a:p>
          <a:p>
            <a:pPr marL="0" lvl="1" indent="0">
              <a:buFont typeface="Arial" charset="0"/>
              <a:buNone/>
            </a:pPr>
            <a:r>
              <a:rPr lang="en-GB" sz="2000" smtClean="0"/>
              <a:t>It is especially important for those who want to argue for replacing new with old that one may seriously threaten a variety of vested interests and ideals of those who are already there. This may  operate at several levels and perhaps present the most formidable obstacles of all I mention here. </a:t>
            </a:r>
          </a:p>
          <a:p>
            <a:pPr marL="0" lvl="1" indent="0">
              <a:buFont typeface="Arial" charset="0"/>
              <a:buNone/>
            </a:pPr>
            <a:endParaRPr lang="en-GB" sz="2000" smtClean="0"/>
          </a:p>
          <a:p>
            <a:pPr marL="0" lvl="1" indent="0">
              <a:buFont typeface="Arial" charset="0"/>
              <a:buNone/>
            </a:pPr>
            <a:r>
              <a:rPr lang="en-GB" sz="2000" smtClean="0"/>
              <a:t>Here we may also introduce a variety of intra-institutional tensions that may stifle change. </a:t>
            </a:r>
          </a:p>
          <a:p>
            <a:pPr marL="0" lvl="1" indent="0">
              <a:buFont typeface="Arial" charset="0"/>
              <a:buNone/>
            </a:pPr>
            <a:endParaRPr lang="is-IS" sz="2000" smtClean="0"/>
          </a:p>
        </p:txBody>
      </p:sp>
      <p:sp>
        <p:nvSpPr>
          <p:cNvPr id="4" name="Síðufótarstaðgengill 3"/>
          <p:cNvSpPr>
            <a:spLocks noGrp="1"/>
          </p:cNvSpPr>
          <p:nvPr>
            <p:ph type="ftr" sz="quarter" idx="11"/>
          </p:nvPr>
        </p:nvSpPr>
        <p:spPr/>
        <p:txBody>
          <a:bodyPr/>
          <a:lstStyle/>
          <a:p>
            <a:pPr>
              <a:defRPr/>
            </a:pPr>
            <a:r>
              <a:rPr lang="is-IS"/>
              <a:t>ECNAIS conference Warsaw nov 2011 JTJ</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a:xfrm>
            <a:off x="468313" y="928688"/>
            <a:ext cx="8229600" cy="619125"/>
          </a:xfrm>
        </p:spPr>
        <p:txBody>
          <a:bodyPr/>
          <a:lstStyle/>
          <a:p>
            <a:pPr algn="l" eaLnBrk="1" hangingPunct="1"/>
            <a:r>
              <a:rPr lang="en-GB" sz="2400" smtClean="0"/>
              <a:t>What is the question?</a:t>
            </a:r>
          </a:p>
        </p:txBody>
      </p:sp>
      <p:sp>
        <p:nvSpPr>
          <p:cNvPr id="18434" name="Rectangle 3"/>
          <p:cNvSpPr>
            <a:spLocks noGrp="1"/>
          </p:cNvSpPr>
          <p:nvPr>
            <p:ph type="body" idx="1"/>
          </p:nvPr>
        </p:nvSpPr>
        <p:spPr/>
        <p:txBody>
          <a:bodyPr/>
          <a:lstStyle/>
          <a:p>
            <a:pPr eaLnBrk="1" hangingPunct="1"/>
            <a:endParaRPr lang="is-IS" sz="2000" smtClean="0"/>
          </a:p>
          <a:p>
            <a:pPr>
              <a:buFont typeface="Arial" charset="0"/>
              <a:buNone/>
            </a:pPr>
            <a:r>
              <a:rPr lang="en-GB" sz="2000" smtClean="0"/>
              <a:t>I suggest that there are two major questions that should be discussed in this connection, i.e.</a:t>
            </a:r>
          </a:p>
          <a:p>
            <a:endParaRPr lang="en-GB" sz="2000" smtClean="0"/>
          </a:p>
          <a:p>
            <a:pPr>
              <a:buFont typeface="Arial" charset="0"/>
              <a:buAutoNum type="alphaLcParenR"/>
            </a:pPr>
            <a:r>
              <a:rPr lang="en-GB" sz="2000" smtClean="0"/>
              <a:t>What is education for (and who decides this)</a:t>
            </a:r>
          </a:p>
          <a:p>
            <a:pPr marL="857250" lvl="1" indent="-457200">
              <a:buFont typeface="Arial" charset="0"/>
              <a:buNone/>
            </a:pPr>
            <a:r>
              <a:rPr lang="en-GB" sz="1800" smtClean="0"/>
              <a:t>	Do we in fact share a common educational vision to the extent that we often suggest?</a:t>
            </a:r>
          </a:p>
          <a:p>
            <a:pPr marL="857250" lvl="1" indent="-457200">
              <a:buFont typeface="Arial" charset="0"/>
              <a:buNone/>
            </a:pPr>
            <a:r>
              <a:rPr lang="en-GB" sz="1800" smtClean="0"/>
              <a:t>	And where does the future enter the picture?</a:t>
            </a:r>
          </a:p>
          <a:p>
            <a:pPr>
              <a:buFont typeface="Arial" charset="0"/>
              <a:buNone/>
            </a:pPr>
            <a:endParaRPr lang="en-GB" sz="2000" smtClean="0"/>
          </a:p>
          <a:p>
            <a:pPr>
              <a:buFont typeface="Arial" charset="0"/>
              <a:buAutoNum type="alphaLcParenR" startAt="2"/>
            </a:pPr>
            <a:r>
              <a:rPr lang="en-GB" sz="2000" smtClean="0"/>
              <a:t>Who (what) controls its fate?</a:t>
            </a:r>
          </a:p>
          <a:p>
            <a:pPr>
              <a:buFont typeface="Arial" charset="0"/>
              <a:buAutoNum type="alphaLcParenR" startAt="2"/>
            </a:pPr>
            <a:endParaRPr lang="en-GB" sz="1600" smtClean="0"/>
          </a:p>
          <a:p>
            <a:pPr marL="857250" lvl="1" indent="-457200">
              <a:buFont typeface="Arial" charset="0"/>
              <a:buAutoNum type="alphaLcParenR" startAt="2"/>
            </a:pPr>
            <a:endParaRPr lang="en-GB" sz="1600" smtClean="0"/>
          </a:p>
        </p:txBody>
      </p:sp>
      <p:sp>
        <p:nvSpPr>
          <p:cNvPr id="4" name="Síðufótarstaðgengill 3"/>
          <p:cNvSpPr>
            <a:spLocks noGrp="1"/>
          </p:cNvSpPr>
          <p:nvPr>
            <p:ph type="ftr" sz="quarter" idx="11"/>
          </p:nvPr>
        </p:nvSpPr>
        <p:spPr/>
        <p:txBody>
          <a:bodyPr/>
          <a:lstStyle/>
          <a:p>
            <a:pPr>
              <a:defRPr/>
            </a:pPr>
            <a:r>
              <a:rPr lang="is-IS"/>
              <a:t>ECNAIS conference Warsaw nov 2011 JTJ</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title"/>
          </p:nvPr>
        </p:nvSpPr>
        <p:spPr>
          <a:xfrm>
            <a:off x="468313" y="928688"/>
            <a:ext cx="8229600" cy="619125"/>
          </a:xfrm>
        </p:spPr>
        <p:txBody>
          <a:bodyPr/>
          <a:lstStyle/>
          <a:p>
            <a:pPr marL="342900" indent="-342900" algn="l"/>
            <a:r>
              <a:rPr lang="en-GB" sz="2000" smtClean="0"/>
              <a:t>Why inertia? There are a number of important reasons. Reason no. 6</a:t>
            </a:r>
            <a:endParaRPr lang="is-IS" sz="2000" smtClean="0"/>
          </a:p>
        </p:txBody>
      </p:sp>
      <p:sp>
        <p:nvSpPr>
          <p:cNvPr id="60418" name="Rectangle 3"/>
          <p:cNvSpPr>
            <a:spLocks noGrp="1"/>
          </p:cNvSpPr>
          <p:nvPr>
            <p:ph type="body" idx="1"/>
          </p:nvPr>
        </p:nvSpPr>
        <p:spPr>
          <a:xfrm>
            <a:off x="539750" y="1700213"/>
            <a:ext cx="8229600" cy="3024187"/>
          </a:xfrm>
        </p:spPr>
        <p:txBody>
          <a:bodyPr/>
          <a:lstStyle/>
          <a:p>
            <a:pPr marL="0" lvl="1" indent="0">
              <a:buFont typeface="Arial" charset="0"/>
              <a:buNone/>
            </a:pPr>
            <a:r>
              <a:rPr lang="is-IS" smtClean="0"/>
              <a:t>	</a:t>
            </a:r>
          </a:p>
          <a:p>
            <a:pPr marL="0" lvl="1" indent="0">
              <a:buFont typeface="Arial" charset="0"/>
              <a:buNone/>
            </a:pPr>
            <a:r>
              <a:rPr lang="is-IS" sz="2000" smtClean="0"/>
              <a:t>	</a:t>
            </a:r>
            <a:r>
              <a:rPr lang="en-GB" sz="2000" smtClean="0"/>
              <a:t>The  sixth reason why new ideas don't emerge is that very few people who are engaged in education have the overview or  wide perspective  over all the different  but pressing reasons for change.  Very few have the responsibility or opportunity to follow the many quite substantial changes in the social  and ethical and technological and cultural environment and speculate about the possible educational implications. The perspective we, in the educational arena, have is often very narrow, far too narrow.  </a:t>
            </a:r>
          </a:p>
          <a:p>
            <a:pPr marL="0" lvl="1" indent="0">
              <a:buFont typeface="Arial" charset="0"/>
              <a:buNone/>
            </a:pPr>
            <a:endParaRPr lang="en-GB" sz="2000" smtClean="0"/>
          </a:p>
          <a:p>
            <a:pPr marL="0" lvl="1" indent="0">
              <a:buFont typeface="Arial" charset="0"/>
              <a:buNone/>
            </a:pPr>
            <a:endParaRPr lang="en-GB" sz="2000" smtClean="0"/>
          </a:p>
          <a:p>
            <a:pPr marL="0" lvl="1" indent="0">
              <a:buFont typeface="Arial" charset="0"/>
              <a:buNone/>
            </a:pPr>
            <a:endParaRPr lang="is-IS" sz="2000" smtClean="0"/>
          </a:p>
          <a:p>
            <a:pPr marL="0" lvl="1" indent="0">
              <a:buFont typeface="Arial" charset="0"/>
              <a:buNone/>
            </a:pPr>
            <a:endParaRPr lang="is-IS" sz="2000" smtClean="0"/>
          </a:p>
        </p:txBody>
      </p:sp>
      <p:sp>
        <p:nvSpPr>
          <p:cNvPr id="4" name="Síðufótarstaðgengill 3"/>
          <p:cNvSpPr>
            <a:spLocks noGrp="1"/>
          </p:cNvSpPr>
          <p:nvPr>
            <p:ph type="ftr" sz="quarter" idx="11"/>
          </p:nvPr>
        </p:nvSpPr>
        <p:spPr/>
        <p:txBody>
          <a:bodyPr/>
          <a:lstStyle/>
          <a:p>
            <a:pPr>
              <a:defRPr/>
            </a:pPr>
            <a:r>
              <a:rPr lang="is-IS"/>
              <a:t>ECNAIS conference Warsaw nov 2011 JTJ</a:t>
            </a:r>
            <a:endParaRPr lang="is-I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a:xfrm>
            <a:off x="468313" y="928688"/>
            <a:ext cx="8229600" cy="619125"/>
          </a:xfrm>
        </p:spPr>
        <p:txBody>
          <a:bodyPr/>
          <a:lstStyle/>
          <a:p>
            <a:pPr marL="342900" indent="-342900" algn="l"/>
            <a:r>
              <a:rPr lang="en-GB" sz="2000" smtClean="0"/>
              <a:t>Why inertia? There are a number of important reasons. Reason no. 7</a:t>
            </a:r>
            <a:endParaRPr lang="is-IS" sz="2000" smtClean="0"/>
          </a:p>
        </p:txBody>
      </p:sp>
      <p:sp>
        <p:nvSpPr>
          <p:cNvPr id="61442" name="Rectangle 3"/>
          <p:cNvSpPr>
            <a:spLocks noGrp="1"/>
          </p:cNvSpPr>
          <p:nvPr>
            <p:ph type="body" idx="1"/>
          </p:nvPr>
        </p:nvSpPr>
        <p:spPr>
          <a:xfrm>
            <a:off x="539750" y="1700213"/>
            <a:ext cx="8229600" cy="3024187"/>
          </a:xfrm>
        </p:spPr>
        <p:txBody>
          <a:bodyPr/>
          <a:lstStyle/>
          <a:p>
            <a:pPr marL="0" lvl="1" indent="0">
              <a:buFont typeface="Arial" charset="0"/>
              <a:buNone/>
            </a:pPr>
            <a:r>
              <a:rPr lang="is-IS" smtClean="0"/>
              <a:t>	</a:t>
            </a:r>
          </a:p>
          <a:p>
            <a:pPr marL="0" lvl="1" indent="0">
              <a:buFont typeface="Arial" charset="0"/>
              <a:buNone/>
            </a:pPr>
            <a:r>
              <a:rPr lang="is-IS" sz="2000" smtClean="0"/>
              <a:t>	</a:t>
            </a:r>
            <a:r>
              <a:rPr lang="en-GB" sz="2000" smtClean="0"/>
              <a:t>The  seventh reason  relates to the relationship of educational practice to research. This  is an intriguing situation. On the one hand, enormous amount of potential inspiration  from research does not find its way into education.  There is no venue. That is a major problem. On the other hand if one gets too preoccupied  with research into particular problems one may get stuck with attempting to solve those without moving on.  Thus the relationship with research  is a major problem</a:t>
            </a:r>
          </a:p>
          <a:p>
            <a:pPr marL="0" lvl="1" indent="0">
              <a:buFont typeface="Arial" charset="0"/>
              <a:buNone/>
            </a:pPr>
            <a:endParaRPr lang="en-GB" sz="2000" smtClean="0"/>
          </a:p>
          <a:p>
            <a:pPr marL="0" lvl="1" indent="0">
              <a:buFont typeface="Arial" charset="0"/>
              <a:buNone/>
            </a:pPr>
            <a:endParaRPr lang="en-GB" sz="2000" smtClean="0"/>
          </a:p>
          <a:p>
            <a:pPr marL="0" lvl="1" indent="0">
              <a:buFont typeface="Arial" charset="0"/>
              <a:buNone/>
            </a:pPr>
            <a:endParaRPr lang="is-IS" sz="2000" smtClean="0"/>
          </a:p>
          <a:p>
            <a:pPr marL="0" lvl="1" indent="0">
              <a:buFont typeface="Arial" charset="0"/>
              <a:buNone/>
            </a:pPr>
            <a:endParaRPr lang="is-IS" sz="2000" smtClean="0"/>
          </a:p>
        </p:txBody>
      </p:sp>
      <p:sp>
        <p:nvSpPr>
          <p:cNvPr id="4" name="Síðufótarstaðgengill 3"/>
          <p:cNvSpPr>
            <a:spLocks noGrp="1"/>
          </p:cNvSpPr>
          <p:nvPr>
            <p:ph type="ftr" sz="quarter" idx="11"/>
          </p:nvPr>
        </p:nvSpPr>
        <p:spPr/>
        <p:txBody>
          <a:bodyPr/>
          <a:lstStyle/>
          <a:p>
            <a:pPr>
              <a:defRPr/>
            </a:pPr>
            <a:r>
              <a:rPr lang="is-IS"/>
              <a:t>ECNAIS conference Warsaw nov 2011 JTJ</a:t>
            </a:r>
            <a:endParaRPr lang="is-IS" dirty="0"/>
          </a:p>
        </p:txBody>
      </p:sp>
      <p:sp>
        <p:nvSpPr>
          <p:cNvPr id="5" name="Rectangle 3"/>
          <p:cNvSpPr txBox="1">
            <a:spLocks/>
          </p:cNvSpPr>
          <p:nvPr/>
        </p:nvSpPr>
        <p:spPr bwMode="auto">
          <a:xfrm>
            <a:off x="468313" y="5084763"/>
            <a:ext cx="8229600" cy="792162"/>
          </a:xfrm>
          <a:prstGeom prst="rect">
            <a:avLst/>
          </a:prstGeom>
          <a:noFill/>
          <a:ln w="9525">
            <a:noFill/>
            <a:miter lim="800000"/>
            <a:headEnd/>
            <a:tailEnd/>
          </a:ln>
        </p:spPr>
        <p:txBody>
          <a:bodyPr/>
          <a:lstStyle/>
          <a:p>
            <a:pPr marL="0" lvl="1" defTabSz="457200" eaLnBrk="0" hangingPunct="0">
              <a:spcBef>
                <a:spcPct val="20000"/>
              </a:spcBef>
              <a:buFont typeface="Arial" charset="0"/>
              <a:buNone/>
              <a:defRPr/>
            </a:pPr>
            <a:r>
              <a:rPr lang="en-GB" sz="2000" kern="0" dirty="0">
                <a:latin typeface="+mn-lt"/>
              </a:rPr>
              <a:t>Thus I have presented a number of reasons why a prediction involving rather modest but gradual development of education is probably reasonable. </a:t>
            </a:r>
          </a:p>
          <a:p>
            <a:pPr marL="0" lvl="1" defTabSz="457200" eaLnBrk="0" hangingPunct="0">
              <a:spcBef>
                <a:spcPct val="20000"/>
              </a:spcBef>
              <a:buFont typeface="Arial" charset="0"/>
              <a:buNone/>
              <a:defRPr/>
            </a:pPr>
            <a:endParaRPr lang="is-IS" sz="2000" kern="0" dirty="0">
              <a:latin typeface="+mn-lt"/>
            </a:endParaRPr>
          </a:p>
          <a:p>
            <a:pPr marL="0" lvl="1" defTabSz="457200" eaLnBrk="0" hangingPunct="0">
              <a:spcBef>
                <a:spcPct val="20000"/>
              </a:spcBef>
              <a:buFont typeface="Arial" charset="0"/>
              <a:buNone/>
              <a:defRPr/>
            </a:pPr>
            <a:endParaRPr lang="is-IS" sz="2000" kern="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p:nvPr>
        </p:nvSpPr>
        <p:spPr>
          <a:xfrm>
            <a:off x="468313" y="928688"/>
            <a:ext cx="8229600" cy="619125"/>
          </a:xfrm>
        </p:spPr>
        <p:txBody>
          <a:bodyPr/>
          <a:lstStyle/>
          <a:p>
            <a:pPr algn="l"/>
            <a:r>
              <a:rPr lang="en-GB" sz="2400" smtClean="0"/>
              <a:t>Creating a Learning Society, - learning society for </a:t>
            </a:r>
            <a:r>
              <a:rPr lang="en-GB" sz="2400" u="sng" smtClean="0"/>
              <a:t>the future</a:t>
            </a:r>
            <a:r>
              <a:rPr lang="en-GB" sz="2400" smtClean="0"/>
              <a:t>.</a:t>
            </a:r>
          </a:p>
        </p:txBody>
      </p:sp>
      <p:sp>
        <p:nvSpPr>
          <p:cNvPr id="62466" name="Rectangle 3"/>
          <p:cNvSpPr>
            <a:spLocks noGrp="1"/>
          </p:cNvSpPr>
          <p:nvPr>
            <p:ph type="body" idx="1"/>
          </p:nvPr>
        </p:nvSpPr>
        <p:spPr/>
        <p:txBody>
          <a:bodyPr/>
          <a:lstStyle/>
          <a:p>
            <a:pPr eaLnBrk="1" hangingPunct="1"/>
            <a:endParaRPr lang="is-IS" sz="2800" smtClean="0"/>
          </a:p>
          <a:p>
            <a:pPr>
              <a:buFont typeface="Arial" charset="0"/>
              <a:buNone/>
            </a:pPr>
            <a:endParaRPr lang="en-GB" sz="2000" smtClean="0"/>
          </a:p>
          <a:p>
            <a:pPr>
              <a:buFont typeface="Arial" charset="0"/>
              <a:buNone/>
            </a:pPr>
            <a:endParaRPr lang="en-GB" sz="2000" smtClean="0"/>
          </a:p>
          <a:p>
            <a:pPr>
              <a:buFont typeface="Arial" charset="0"/>
              <a:buNone/>
            </a:pPr>
            <a:r>
              <a:rPr lang="en-GB" sz="2400" smtClean="0"/>
              <a:t>We have now been discussing, why a new educational perspective must be adopted, and some of the reasons why this may amount to a fairly steep uphill walk.</a:t>
            </a:r>
          </a:p>
          <a:p>
            <a:pPr>
              <a:buFont typeface="Arial" charset="0"/>
              <a:buNone/>
            </a:pPr>
            <a:endParaRPr lang="en-GB" sz="2000" smtClean="0"/>
          </a:p>
        </p:txBody>
      </p:sp>
      <p:sp>
        <p:nvSpPr>
          <p:cNvPr id="4" name="Síðufótarstaðgengill 3"/>
          <p:cNvSpPr>
            <a:spLocks noGrp="1"/>
          </p:cNvSpPr>
          <p:nvPr>
            <p:ph type="ftr" sz="quarter" idx="11"/>
          </p:nvPr>
        </p:nvSpPr>
        <p:spPr/>
        <p:txBody>
          <a:bodyPr/>
          <a:lstStyle/>
          <a:p>
            <a:pPr>
              <a:defRPr/>
            </a:pPr>
            <a:r>
              <a:rPr lang="is-IS"/>
              <a:t>ECNAIS conference Warsaw nov 2011 JTJ</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title"/>
          </p:nvPr>
        </p:nvSpPr>
        <p:spPr>
          <a:xfrm>
            <a:off x="468313" y="928688"/>
            <a:ext cx="8229600" cy="619125"/>
          </a:xfrm>
        </p:spPr>
        <p:txBody>
          <a:bodyPr/>
          <a:lstStyle/>
          <a:p>
            <a:pPr algn="l"/>
            <a:r>
              <a:rPr lang="en-GB" sz="2400" smtClean="0"/>
              <a:t>Diversity!  What role does diversity play in the process?</a:t>
            </a:r>
          </a:p>
        </p:txBody>
      </p:sp>
      <p:sp>
        <p:nvSpPr>
          <p:cNvPr id="63490" name="Rectangle 3"/>
          <p:cNvSpPr>
            <a:spLocks noGrp="1"/>
          </p:cNvSpPr>
          <p:nvPr>
            <p:ph type="body" idx="1"/>
          </p:nvPr>
        </p:nvSpPr>
        <p:spPr/>
        <p:txBody>
          <a:bodyPr/>
          <a:lstStyle/>
          <a:p>
            <a:pPr eaLnBrk="1" hangingPunct="1"/>
            <a:endParaRPr lang="is-IS" sz="2800" smtClean="0"/>
          </a:p>
          <a:p>
            <a:pPr>
              <a:buFont typeface="Arial" charset="0"/>
              <a:buNone/>
            </a:pPr>
            <a:r>
              <a:rPr lang="en-GB" sz="2400" smtClean="0"/>
              <a:t>Diversity, why do we talk about it, what does it mean and what are the pros and what are the cons?</a:t>
            </a:r>
          </a:p>
          <a:p>
            <a:pPr>
              <a:buFont typeface="Arial" charset="0"/>
              <a:buNone/>
            </a:pPr>
            <a:endParaRPr lang="en-GB" sz="2400" smtClean="0"/>
          </a:p>
          <a:p>
            <a:pPr>
              <a:buFont typeface="Arial" charset="0"/>
              <a:buNone/>
            </a:pPr>
            <a:r>
              <a:rPr lang="en-GB" sz="2400" smtClean="0"/>
              <a:t>Many of us think that encouraging diversity may be the only way out of an impasse; to allow thousand blooms to blossom and thus create the pre-conditions –  the climate –  for a dynamic development.</a:t>
            </a:r>
          </a:p>
        </p:txBody>
      </p:sp>
      <p:sp>
        <p:nvSpPr>
          <p:cNvPr id="4" name="Síðufótarstaðgengill 3"/>
          <p:cNvSpPr>
            <a:spLocks noGrp="1"/>
          </p:cNvSpPr>
          <p:nvPr>
            <p:ph type="ftr" sz="quarter" idx="11"/>
          </p:nvPr>
        </p:nvSpPr>
        <p:spPr/>
        <p:txBody>
          <a:bodyPr/>
          <a:lstStyle/>
          <a:p>
            <a:pPr>
              <a:defRPr/>
            </a:pPr>
            <a:r>
              <a:rPr lang="is-IS"/>
              <a:t>ECNAIS conference Warsaw nov 2011 JTJ</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pPr>
              <a:defRPr/>
            </a:pPr>
            <a:r>
              <a:rPr lang="is-IS"/>
              <a:t>ECNAIS conference Warsaw nov 2011 JTJ</a:t>
            </a:r>
          </a:p>
        </p:txBody>
      </p:sp>
      <p:sp>
        <p:nvSpPr>
          <p:cNvPr id="64514" name="Rectangle 2"/>
          <p:cNvSpPr>
            <a:spLocks noGrp="1" noChangeArrowheads="1"/>
          </p:cNvSpPr>
          <p:nvPr>
            <p:ph type="title"/>
          </p:nvPr>
        </p:nvSpPr>
        <p:spPr/>
        <p:txBody>
          <a:bodyPr/>
          <a:lstStyle/>
          <a:p>
            <a:pPr algn="l"/>
            <a:r>
              <a:rPr lang="en-GB" sz="3200" smtClean="0"/>
              <a:t>A host of studies  </a:t>
            </a:r>
          </a:p>
        </p:txBody>
      </p:sp>
      <p:sp>
        <p:nvSpPr>
          <p:cNvPr id="152579" name="Rectangle 3"/>
          <p:cNvSpPr>
            <a:spLocks noGrp="1" noChangeArrowheads="1"/>
          </p:cNvSpPr>
          <p:nvPr>
            <p:ph type="body" idx="1"/>
          </p:nvPr>
        </p:nvSpPr>
        <p:spPr>
          <a:xfrm>
            <a:off x="685800" y="1981200"/>
            <a:ext cx="8062913" cy="4114800"/>
          </a:xfrm>
        </p:spPr>
        <p:txBody>
          <a:bodyPr/>
          <a:lstStyle/>
          <a:p>
            <a:pPr marL="571500" indent="-571500"/>
            <a:r>
              <a:rPr lang="en-GB" sz="2400" smtClean="0"/>
              <a:t>Various studies on systems of management, finacing, school choice, private public institutions</a:t>
            </a:r>
          </a:p>
          <a:p>
            <a:pPr marL="571500" indent="-571500"/>
            <a:endParaRPr lang="en-GB" sz="2400" smtClean="0"/>
          </a:p>
          <a:p>
            <a:pPr marL="571500" indent="-571500"/>
            <a:r>
              <a:rPr lang="en-GB" sz="2400" smtClean="0"/>
              <a:t>Benveniste, Carnoy, Rothstein (2003). </a:t>
            </a:r>
            <a:r>
              <a:rPr lang="en-GB" sz="2400" i="1" smtClean="0"/>
              <a:t>All else equal. Are public and private schools different?</a:t>
            </a:r>
          </a:p>
          <a:p>
            <a:pPr marL="952500" lvl="1" indent="-495300"/>
            <a:r>
              <a:rPr lang="en-GB" sz="2000" i="1" smtClean="0"/>
              <a:t>The answer is very clear </a:t>
            </a:r>
          </a:p>
          <a:p>
            <a:pPr marL="952500" lvl="1" indent="-495300"/>
            <a:r>
              <a:rPr lang="en-GB" sz="2000" i="1" smtClean="0"/>
              <a:t> yes</a:t>
            </a:r>
          </a:p>
          <a:p>
            <a:pPr marL="952500" lvl="1" indent="-495300"/>
            <a:r>
              <a:rPr lang="en-GB" sz="2000" i="1" smtClean="0"/>
              <a:t>and no </a:t>
            </a:r>
          </a:p>
          <a:p>
            <a:pPr marL="952500" lvl="1" indent="-495300"/>
            <a:endParaRPr lang="en-GB" sz="2000" i="1" smtClean="0"/>
          </a:p>
          <a:p>
            <a:pPr marL="952500" lvl="1" indent="-495300"/>
            <a:endParaRPr lang="en-GB" sz="2000" i="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57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57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52579">
                                            <p:txEl>
                                              <p:pRg st="5" end="5"/>
                                            </p:txEl>
                                          </p:spTgt>
                                        </p:tgtEl>
                                        <p:attrNameLst>
                                          <p:attrName>style.visibility</p:attrName>
                                        </p:attrNameLst>
                                      </p:cBhvr>
                                      <p:to>
                                        <p:strVal val="visible"/>
                                      </p:to>
                                    </p:set>
                                    <p:anim calcmode="lin" valueType="num">
                                      <p:cBhvr additive="base">
                                        <p:cTn id="15" dur="500" fill="hold"/>
                                        <p:tgtEl>
                                          <p:spTgt spid="152579">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25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pPr>
              <a:defRPr/>
            </a:pPr>
            <a:r>
              <a:rPr lang="is-IS"/>
              <a:t>ECNAIS conference Warsaw nov 2011 JTJ</a:t>
            </a:r>
          </a:p>
        </p:txBody>
      </p:sp>
      <p:sp>
        <p:nvSpPr>
          <p:cNvPr id="66562" name="Rectangle 2"/>
          <p:cNvSpPr>
            <a:spLocks noGrp="1" noChangeArrowheads="1"/>
          </p:cNvSpPr>
          <p:nvPr>
            <p:ph type="title"/>
          </p:nvPr>
        </p:nvSpPr>
        <p:spPr>
          <a:xfrm>
            <a:off x="685800" y="609600"/>
            <a:ext cx="7989888" cy="1143000"/>
          </a:xfrm>
        </p:spPr>
        <p:txBody>
          <a:bodyPr/>
          <a:lstStyle/>
          <a:p>
            <a:pPr algn="l"/>
            <a:r>
              <a:rPr lang="en-GB" sz="2400" smtClean="0"/>
              <a:t>Diversity, a positive or a negative term?</a:t>
            </a:r>
          </a:p>
        </p:txBody>
      </p:sp>
      <p:sp>
        <p:nvSpPr>
          <p:cNvPr id="66563" name="Rectangle 3"/>
          <p:cNvSpPr>
            <a:spLocks noGrp="1" noChangeArrowheads="1"/>
          </p:cNvSpPr>
          <p:nvPr>
            <p:ph type="body" idx="1"/>
          </p:nvPr>
        </p:nvSpPr>
        <p:spPr>
          <a:xfrm>
            <a:off x="539750" y="1773238"/>
            <a:ext cx="8604250" cy="4322762"/>
          </a:xfrm>
        </p:spPr>
        <p:txBody>
          <a:bodyPr/>
          <a:lstStyle/>
          <a:p>
            <a:pPr marL="400050" indent="-400050">
              <a:lnSpc>
                <a:spcPct val="80000"/>
              </a:lnSpc>
              <a:buFont typeface="Arial" charset="0"/>
              <a:buAutoNum type="romanUcPeriod"/>
            </a:pPr>
            <a:r>
              <a:rPr lang="en-GB" sz="2000" smtClean="0"/>
              <a:t>The positive connotation implies variety, multiplicity, heterogeneity, the antonym to every thing being the same, being uniform; </a:t>
            </a:r>
          </a:p>
          <a:p>
            <a:pPr marL="400050" indent="-400050">
              <a:lnSpc>
                <a:spcPct val="80000"/>
              </a:lnSpc>
              <a:buFont typeface="Arial" charset="0"/>
              <a:buNone/>
            </a:pPr>
            <a:r>
              <a:rPr lang="en-GB" sz="2000" smtClean="0"/>
              <a:t>	It celebrates the wide spectrum of life, of culture, of human kind; it implies space(s) to manoeuvre.</a:t>
            </a:r>
          </a:p>
          <a:p>
            <a:pPr marL="400050" indent="-400050">
              <a:lnSpc>
                <a:spcPct val="80000"/>
              </a:lnSpc>
              <a:buFont typeface="Arial" charset="0"/>
              <a:buNone/>
            </a:pPr>
            <a:r>
              <a:rPr lang="en-GB" sz="2000" smtClean="0"/>
              <a:t>	Many of us attach a substantial positive value to it. </a:t>
            </a:r>
          </a:p>
          <a:p>
            <a:pPr marL="400050" indent="-400050">
              <a:lnSpc>
                <a:spcPct val="80000"/>
              </a:lnSpc>
              <a:buFont typeface="Arial" charset="0"/>
              <a:buNone/>
            </a:pPr>
            <a:r>
              <a:rPr lang="en-GB" sz="2000" smtClean="0"/>
              <a:t>	</a:t>
            </a:r>
          </a:p>
          <a:p>
            <a:pPr marL="400050" indent="-400050">
              <a:lnSpc>
                <a:spcPct val="80000"/>
              </a:lnSpc>
              <a:buFont typeface="Arial" charset="0"/>
              <a:buAutoNum type="romanUcPeriod" startAt="2"/>
            </a:pPr>
            <a:r>
              <a:rPr lang="en-GB" sz="2000" smtClean="0"/>
              <a:t>A potentially negative meaning, i.e. </a:t>
            </a:r>
          </a:p>
          <a:p>
            <a:pPr marL="400050" indent="-400050">
              <a:lnSpc>
                <a:spcPct val="80000"/>
              </a:lnSpc>
              <a:buFont typeface="Arial" charset="0"/>
              <a:buNone/>
            </a:pPr>
            <a:r>
              <a:rPr lang="en-GB" sz="2000" b="1" smtClean="0"/>
              <a:t>	</a:t>
            </a:r>
            <a:r>
              <a:rPr lang="en-GB" sz="2000" smtClean="0"/>
              <a:t>diversity or difference, ― in social class, income, background, ability </a:t>
            </a:r>
          </a:p>
          <a:p>
            <a:pPr marL="400050" indent="-400050">
              <a:lnSpc>
                <a:spcPct val="80000"/>
              </a:lnSpc>
              <a:buFont typeface="Arial" charset="0"/>
              <a:buNone/>
            </a:pPr>
            <a:r>
              <a:rPr lang="en-GB" sz="2000" smtClean="0"/>
              <a:t>	= social or individual inequality; this is a meaning normally not attached to the term, but is noted here to remind ourselves that diversity may not uniformly be given a positive meaning</a:t>
            </a:r>
          </a:p>
          <a:p>
            <a:pPr marL="400050" indent="-400050">
              <a:lnSpc>
                <a:spcPct val="80000"/>
              </a:lnSpc>
              <a:buFont typeface="Arial" charset="0"/>
              <a:buNone/>
            </a:pPr>
            <a:endParaRPr lang="en-GB" sz="2000" smtClean="0"/>
          </a:p>
          <a:p>
            <a:pPr marL="400050" indent="-400050">
              <a:lnSpc>
                <a:spcPct val="80000"/>
              </a:lnSpc>
              <a:buFont typeface="Arial" charset="0"/>
              <a:buNone/>
            </a:pPr>
            <a:r>
              <a:rPr lang="en-GB" sz="2000" smtClean="0"/>
              <a:t>Thus the general notion is that diversity is positive while inequality is negative.</a:t>
            </a:r>
            <a:endParaRPr lang="en-GB" sz="1800" smtClean="0"/>
          </a:p>
          <a:p>
            <a:pPr marL="400050" indent="-400050">
              <a:lnSpc>
                <a:spcPct val="80000"/>
              </a:lnSpc>
            </a:pPr>
            <a:endParaRPr lang="en-GB" sz="18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pPr>
              <a:defRPr/>
            </a:pPr>
            <a:r>
              <a:rPr lang="is-IS"/>
              <a:t>ECNAIS conference Warsaw nov 2011 JTJ</a:t>
            </a:r>
          </a:p>
        </p:txBody>
      </p:sp>
      <p:sp>
        <p:nvSpPr>
          <p:cNvPr id="68610" name="Rectangle 2"/>
          <p:cNvSpPr>
            <a:spLocks noGrp="1" noChangeArrowheads="1"/>
          </p:cNvSpPr>
          <p:nvPr>
            <p:ph type="title"/>
          </p:nvPr>
        </p:nvSpPr>
        <p:spPr>
          <a:xfrm>
            <a:off x="685800" y="609600"/>
            <a:ext cx="7989888" cy="1143000"/>
          </a:xfrm>
        </p:spPr>
        <p:txBody>
          <a:bodyPr/>
          <a:lstStyle/>
          <a:p>
            <a:pPr algn="l"/>
            <a:r>
              <a:rPr lang="en-GB" sz="2400" smtClean="0"/>
              <a:t>Diversity in education, a number of dimensions, e.g. </a:t>
            </a:r>
          </a:p>
        </p:txBody>
      </p:sp>
      <p:sp>
        <p:nvSpPr>
          <p:cNvPr id="68611" name="Rectangle 3"/>
          <p:cNvSpPr>
            <a:spLocks noGrp="1" noChangeArrowheads="1"/>
          </p:cNvSpPr>
          <p:nvPr>
            <p:ph type="body" idx="1"/>
          </p:nvPr>
        </p:nvSpPr>
        <p:spPr>
          <a:xfrm>
            <a:off x="685800" y="1700213"/>
            <a:ext cx="8062913" cy="4395787"/>
          </a:xfrm>
        </p:spPr>
        <p:txBody>
          <a:bodyPr/>
          <a:lstStyle/>
          <a:p>
            <a:pPr marL="400050" indent="-400050">
              <a:buFont typeface="Arial" charset="0"/>
              <a:buAutoNum type="romanUcPeriod"/>
            </a:pPr>
            <a:r>
              <a:rPr lang="en-GB" sz="1800" b="1" smtClean="0"/>
              <a:t>Whole school approaches, comparison between schools</a:t>
            </a:r>
          </a:p>
          <a:p>
            <a:pPr marL="400050" indent="-400050">
              <a:buFont typeface="Arial" charset="0"/>
              <a:buNone/>
            </a:pPr>
            <a:r>
              <a:rPr lang="en-GB" sz="1800" smtClean="0"/>
              <a:t>	Clientele (e.g. elitist education, special education, ...)</a:t>
            </a:r>
          </a:p>
          <a:p>
            <a:pPr marL="400050" indent="-400050">
              <a:buFont typeface="Arial" charset="0"/>
              <a:buNone/>
            </a:pPr>
            <a:r>
              <a:rPr lang="en-GB" sz="1800" smtClean="0"/>
              <a:t>	Educational vision (reflected in practice; Montessori, Waldorf, Reggio, Hjallastefna ... </a:t>
            </a:r>
          </a:p>
          <a:p>
            <a:pPr marL="400050" indent="-400050">
              <a:buFont typeface="Arial" charset="0"/>
              <a:buNone/>
            </a:pPr>
            <a:r>
              <a:rPr lang="en-GB" sz="1800" smtClean="0"/>
              <a:t>	Social vision (e.g. denominational schools, ...</a:t>
            </a:r>
          </a:p>
          <a:p>
            <a:pPr marL="400050" indent="-400050">
              <a:buFont typeface="Arial" charset="0"/>
              <a:buNone/>
            </a:pPr>
            <a:r>
              <a:rPr lang="en-GB" sz="1800" smtClean="0"/>
              <a:t>	Curricular emphasis (e.g. on maths, sport, music, creativity, ...</a:t>
            </a:r>
          </a:p>
          <a:p>
            <a:pPr marL="400050" indent="-400050">
              <a:buFont typeface="Arial" charset="0"/>
              <a:buNone/>
            </a:pPr>
            <a:r>
              <a:rPr lang="en-GB" sz="900" smtClean="0"/>
              <a:t>	</a:t>
            </a:r>
          </a:p>
          <a:p>
            <a:pPr marL="400050" indent="-400050">
              <a:buFont typeface="Arial" charset="0"/>
              <a:buAutoNum type="romanUcPeriod" startAt="2"/>
            </a:pPr>
            <a:r>
              <a:rPr lang="en-GB" sz="1800" b="1" smtClean="0"/>
              <a:t>Within schools diversity</a:t>
            </a:r>
          </a:p>
          <a:p>
            <a:pPr marL="400050" indent="-400050">
              <a:buFont typeface="Arial" charset="0"/>
              <a:buNone/>
            </a:pPr>
            <a:r>
              <a:rPr lang="en-GB" sz="1800" smtClean="0"/>
              <a:t>	Different approaches to different pupils, but essentially the same aims</a:t>
            </a:r>
          </a:p>
          <a:p>
            <a:pPr marL="400050" indent="-400050">
              <a:buFont typeface="Arial" charset="0"/>
              <a:buNone/>
            </a:pPr>
            <a:r>
              <a:rPr lang="en-GB" sz="1800" smtClean="0"/>
              <a:t>	Different aims for different pupils, perhaps also different approaches</a:t>
            </a:r>
          </a:p>
          <a:p>
            <a:pPr marL="400050" indent="-400050">
              <a:buFont typeface="Arial" charset="0"/>
              <a:buNone/>
            </a:pPr>
            <a:endParaRPr lang="en-GB" sz="900" smtClean="0"/>
          </a:p>
          <a:p>
            <a:pPr marL="400050" indent="-400050">
              <a:buFont typeface="Arial" charset="0"/>
              <a:buAutoNum type="romanUcPeriod" startAt="3"/>
            </a:pPr>
            <a:r>
              <a:rPr lang="en-GB" sz="1800" b="1" smtClean="0"/>
              <a:t>Organizational diversity</a:t>
            </a:r>
          </a:p>
          <a:p>
            <a:pPr marL="400050" indent="-400050">
              <a:buFont typeface="Arial" charset="0"/>
              <a:buNone/>
            </a:pPr>
            <a:r>
              <a:rPr lang="en-GB" sz="1800" smtClean="0"/>
              <a:t>	 Different funding or management or administrative categories (Charter schools, private schools, for profit education, public education,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pPr>
              <a:defRPr/>
            </a:pPr>
            <a:r>
              <a:rPr lang="is-IS"/>
              <a:t>ECNAIS conference Warsaw nov 2011 JTJ</a:t>
            </a:r>
          </a:p>
        </p:txBody>
      </p:sp>
      <p:sp>
        <p:nvSpPr>
          <p:cNvPr id="70658" name="Rectangle 2"/>
          <p:cNvSpPr>
            <a:spLocks noGrp="1" noChangeArrowheads="1"/>
          </p:cNvSpPr>
          <p:nvPr>
            <p:ph type="title"/>
          </p:nvPr>
        </p:nvSpPr>
        <p:spPr/>
        <p:txBody>
          <a:bodyPr/>
          <a:lstStyle/>
          <a:p>
            <a:pPr algn="l"/>
            <a:r>
              <a:rPr lang="en-GB" sz="2800" smtClean="0"/>
              <a:t>Arguments for diversity</a:t>
            </a:r>
          </a:p>
        </p:txBody>
      </p:sp>
      <p:sp>
        <p:nvSpPr>
          <p:cNvPr id="70659" name="Rectangle 3"/>
          <p:cNvSpPr>
            <a:spLocks noGrp="1" noChangeArrowheads="1"/>
          </p:cNvSpPr>
          <p:nvPr>
            <p:ph type="body" idx="1"/>
          </p:nvPr>
        </p:nvSpPr>
        <p:spPr>
          <a:xfrm>
            <a:off x="684213" y="1700213"/>
            <a:ext cx="7989887" cy="4114800"/>
          </a:xfrm>
        </p:spPr>
        <p:txBody>
          <a:bodyPr/>
          <a:lstStyle/>
          <a:p>
            <a:pPr>
              <a:lnSpc>
                <a:spcPct val="90000"/>
              </a:lnSpc>
            </a:pPr>
            <a:r>
              <a:rPr lang="en-GB" sz="2000" smtClean="0"/>
              <a:t>We live in a very complex society, the tasks and possibilities are boundless; it seems unreasonable that all attend to some of the important tasks and none to others (referring to standardised curriculum). </a:t>
            </a:r>
          </a:p>
          <a:p>
            <a:pPr>
              <a:lnSpc>
                <a:spcPct val="90000"/>
              </a:lnSpc>
            </a:pPr>
            <a:r>
              <a:rPr lang="en-GB" sz="2000" smtClean="0"/>
              <a:t>There is an enormous variation in our student populations, and indeed in our teacher populations; it is somewhat unreasonable to assume that one framework fits all, even though it is quite loose. </a:t>
            </a:r>
          </a:p>
          <a:p>
            <a:pPr>
              <a:lnSpc>
                <a:spcPct val="90000"/>
              </a:lnSpc>
            </a:pPr>
            <a:r>
              <a:rPr lang="en-GB" sz="2000" smtClean="0"/>
              <a:t>There are indeed many ways to conduct education well and there is no reason to believe that there is the one best avenue (even though some think they have found it). </a:t>
            </a:r>
          </a:p>
          <a:p>
            <a:pPr>
              <a:lnSpc>
                <a:spcPct val="90000"/>
              </a:lnSpc>
            </a:pPr>
            <a:r>
              <a:rPr lang="en-GB" sz="2000" smtClean="0"/>
              <a:t>Competition between ideas sometimes leads to progress. </a:t>
            </a:r>
          </a:p>
          <a:p>
            <a:pPr>
              <a:lnSpc>
                <a:spcPct val="90000"/>
              </a:lnSpc>
            </a:pPr>
            <a:r>
              <a:rPr lang="en-GB" sz="2000" smtClean="0"/>
              <a:t>Diversity breads dynamism. Different groups explore different avenues which in turn opens up discourses and hopefully some development.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pPr>
              <a:defRPr/>
            </a:pPr>
            <a:r>
              <a:rPr lang="is-IS"/>
              <a:t>ECNAIS conference Warsaw nov 2011 JTJ</a:t>
            </a:r>
          </a:p>
        </p:txBody>
      </p:sp>
      <p:sp>
        <p:nvSpPr>
          <p:cNvPr id="72706" name="Rectangle 2"/>
          <p:cNvSpPr>
            <a:spLocks noGrp="1" noChangeArrowheads="1"/>
          </p:cNvSpPr>
          <p:nvPr>
            <p:ph type="title"/>
          </p:nvPr>
        </p:nvSpPr>
        <p:spPr/>
        <p:txBody>
          <a:bodyPr/>
          <a:lstStyle/>
          <a:p>
            <a:pPr algn="l"/>
            <a:r>
              <a:rPr lang="en-GB" sz="2800" smtClean="0"/>
              <a:t>General arguments against diversity</a:t>
            </a:r>
          </a:p>
        </p:txBody>
      </p:sp>
      <p:sp>
        <p:nvSpPr>
          <p:cNvPr id="72707" name="Rectangle 3"/>
          <p:cNvSpPr>
            <a:spLocks noGrp="1" noChangeArrowheads="1"/>
          </p:cNvSpPr>
          <p:nvPr>
            <p:ph type="body" idx="1"/>
          </p:nvPr>
        </p:nvSpPr>
        <p:spPr>
          <a:xfrm>
            <a:off x="684213" y="1700213"/>
            <a:ext cx="7989887" cy="4114800"/>
          </a:xfrm>
        </p:spPr>
        <p:txBody>
          <a:bodyPr/>
          <a:lstStyle/>
          <a:p>
            <a:r>
              <a:rPr lang="en-GB" sz="2000" smtClean="0"/>
              <a:t>A lot of effort has been put into selecting what is the absolute basics every citizen has to have at her or his command; it is not acceptable that only some have it but not others. </a:t>
            </a:r>
          </a:p>
          <a:p>
            <a:r>
              <a:rPr lang="en-GB" sz="2000" smtClean="0"/>
              <a:t>The educational system is based on a progress through it and thus the next stage must be able to assume some basis from the previous stages. </a:t>
            </a:r>
          </a:p>
          <a:p>
            <a:r>
              <a:rPr lang="en-GB" sz="2000" smtClean="0"/>
              <a:t>Most differentiation implies some categorization (if inadvertently), such as status differentiation and social tension.</a:t>
            </a:r>
          </a:p>
          <a:p>
            <a:r>
              <a:rPr lang="en-GB" sz="2000" smtClean="0"/>
              <a:t>Differentiation threatens to weaken the position of those whose position is already weak (schools, pupils, families). </a:t>
            </a:r>
          </a:p>
          <a:p>
            <a:endParaRPr lang="en-GB" sz="2000" smtClean="0"/>
          </a:p>
          <a:p>
            <a:r>
              <a:rPr lang="en-GB" sz="2000" smtClean="0"/>
              <a:t>The inequality issue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pPr>
              <a:defRPr/>
            </a:pPr>
            <a:r>
              <a:rPr lang="is-IS"/>
              <a:t>ECNAIS conference Warsaw nov 2011 JTJ</a:t>
            </a:r>
          </a:p>
        </p:txBody>
      </p:sp>
      <p:sp>
        <p:nvSpPr>
          <p:cNvPr id="74754" name="Rectangle 2"/>
          <p:cNvSpPr>
            <a:spLocks noGrp="1" noChangeArrowheads="1"/>
          </p:cNvSpPr>
          <p:nvPr>
            <p:ph type="title"/>
          </p:nvPr>
        </p:nvSpPr>
        <p:spPr/>
        <p:txBody>
          <a:bodyPr/>
          <a:lstStyle/>
          <a:p>
            <a:pPr algn="l"/>
            <a:r>
              <a:rPr lang="en-GB" sz="2800" smtClean="0"/>
              <a:t>The problem with inequality </a:t>
            </a:r>
          </a:p>
        </p:txBody>
      </p:sp>
      <p:sp>
        <p:nvSpPr>
          <p:cNvPr id="74755" name="Rectangle 3"/>
          <p:cNvSpPr>
            <a:spLocks noGrp="1" noChangeArrowheads="1"/>
          </p:cNvSpPr>
          <p:nvPr>
            <p:ph type="body" idx="1"/>
          </p:nvPr>
        </p:nvSpPr>
        <p:spPr>
          <a:xfrm>
            <a:off x="684213" y="1700213"/>
            <a:ext cx="7989887" cy="4114800"/>
          </a:xfrm>
        </p:spPr>
        <p:txBody>
          <a:bodyPr/>
          <a:lstStyle/>
          <a:p>
            <a:pPr>
              <a:buFont typeface="Arial" charset="0"/>
              <a:buNone/>
            </a:pPr>
            <a:r>
              <a:rPr lang="en-GB" sz="2000" smtClean="0"/>
              <a:t>	</a:t>
            </a:r>
          </a:p>
          <a:p>
            <a:pPr>
              <a:buFont typeface="Arial" charset="0"/>
              <a:buNone/>
            </a:pPr>
            <a:r>
              <a:rPr lang="en-GB" sz="2000" smtClean="0"/>
              <a:t>	The consensus seems to growing that social equity plays a causal role for a variety of important social and personal factors such as economic growth, educational outcome, low crime rate, better physical and mental health, etc. </a:t>
            </a:r>
          </a:p>
          <a:p>
            <a:endParaRPr lang="en-GB" sz="2000" smtClean="0"/>
          </a:p>
          <a:p>
            <a:pPr>
              <a:buFont typeface="Arial" charset="0"/>
              <a:buNone/>
            </a:pPr>
            <a:r>
              <a:rPr lang="en-GB" sz="2000" smtClean="0"/>
              <a:t>	Thus it is important to ensure that the strive for diversity does not lead to inequality. </a:t>
            </a:r>
          </a:p>
          <a:p>
            <a:pPr>
              <a:buFont typeface="Arial" charset="0"/>
              <a:buNone/>
            </a:pPr>
            <a:endParaRPr lang="en-GB" sz="2000" smtClean="0"/>
          </a:p>
          <a:p>
            <a:pPr>
              <a:buFont typeface="Arial" charset="0"/>
              <a:buNone/>
            </a:pPr>
            <a:r>
              <a:rPr lang="en-GB" sz="2000" smtClean="0"/>
              <a:t>	But at the same time it is important to note that this problem does certainly not need to stifle the search for diversity, but we need to be aware of the problem.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a:xfrm>
            <a:off x="468313" y="928688"/>
            <a:ext cx="8229600" cy="619125"/>
          </a:xfrm>
        </p:spPr>
        <p:txBody>
          <a:bodyPr/>
          <a:lstStyle/>
          <a:p>
            <a:pPr algn="l" eaLnBrk="1" hangingPunct="1"/>
            <a:r>
              <a:rPr lang="en-GB" sz="2400" smtClean="0"/>
              <a:t>What is education for, and who decides?</a:t>
            </a:r>
          </a:p>
        </p:txBody>
      </p:sp>
      <p:sp>
        <p:nvSpPr>
          <p:cNvPr id="14338" name="Rectangle 3"/>
          <p:cNvSpPr>
            <a:spLocks noGrp="1"/>
          </p:cNvSpPr>
          <p:nvPr>
            <p:ph type="body" idx="1"/>
          </p:nvPr>
        </p:nvSpPr>
        <p:spPr/>
        <p:txBody>
          <a:bodyPr/>
          <a:lstStyle/>
          <a:p>
            <a:pPr>
              <a:buFont typeface="Arial" charset="0"/>
              <a:buNone/>
            </a:pPr>
            <a:r>
              <a:rPr lang="en-GB" sz="2400" smtClean="0"/>
              <a:t>Our systems of education rest on two perhaps three pillars??</a:t>
            </a:r>
          </a:p>
          <a:p>
            <a:pPr>
              <a:buFont typeface="Arial" charset="0"/>
              <a:buNone/>
            </a:pPr>
            <a:endParaRPr lang="en-GB" sz="2600" smtClean="0"/>
          </a:p>
          <a:p>
            <a:pPr lvl="1"/>
            <a:r>
              <a:rPr lang="en-GB" sz="2200" smtClean="0"/>
              <a:t>Belief in the power and importance of education</a:t>
            </a:r>
          </a:p>
          <a:p>
            <a:pPr lvl="2">
              <a:buFont typeface="Arial" charset="0"/>
              <a:buNone/>
            </a:pPr>
            <a:r>
              <a:rPr lang="en-GB" sz="2000" smtClean="0"/>
              <a:t>education that needs to be dynamic, caring, efficient and economic</a:t>
            </a:r>
          </a:p>
          <a:p>
            <a:pPr lvl="1"/>
            <a:r>
              <a:rPr lang="en-GB" sz="2200" smtClean="0"/>
              <a:t>A consensus that society takes care of basic education for a variety of reasons, but primarily </a:t>
            </a:r>
          </a:p>
          <a:p>
            <a:pPr lvl="2">
              <a:buFont typeface="Arial" charset="0"/>
              <a:buNone/>
            </a:pPr>
            <a:r>
              <a:rPr lang="en-GB" sz="2000" smtClean="0"/>
              <a:t>a)		in order to ensure its own interests which are based on equality, cohesion, democratic values, culture and key competencies, both new and traditional</a:t>
            </a:r>
          </a:p>
          <a:p>
            <a:pPr lvl="2">
              <a:buFont typeface="Arial" charset="0"/>
              <a:buAutoNum type="alphaLcParenR" startAt="2"/>
            </a:pPr>
            <a:r>
              <a:rPr lang="en-GB" sz="2000" smtClean="0"/>
              <a:t>    in order to ensure the interests of each individual (child) </a:t>
            </a:r>
          </a:p>
          <a:p>
            <a:pPr lvl="2">
              <a:buFont typeface="Arial" charset="0"/>
              <a:buAutoNum type="alphaLcParenR" startAt="2"/>
            </a:pPr>
            <a:endParaRPr lang="en-GB" sz="1000" smtClean="0"/>
          </a:p>
          <a:p>
            <a:pPr lvl="1"/>
            <a:r>
              <a:rPr lang="en-GB" sz="2200" smtClean="0"/>
              <a:t>The basic principle of equality of opportunities and progress</a:t>
            </a:r>
            <a:endParaRPr lang="en-GB" sz="1600" smtClean="0"/>
          </a:p>
        </p:txBody>
      </p:sp>
      <p:sp>
        <p:nvSpPr>
          <p:cNvPr id="4" name="Síðufótarstaðgengill 3"/>
          <p:cNvSpPr>
            <a:spLocks noGrp="1"/>
          </p:cNvSpPr>
          <p:nvPr>
            <p:ph type="ftr" sz="quarter" idx="11"/>
          </p:nvPr>
        </p:nvSpPr>
        <p:spPr/>
        <p:txBody>
          <a:bodyPr/>
          <a:lstStyle/>
          <a:p>
            <a:pPr>
              <a:defRPr/>
            </a:pPr>
            <a:r>
              <a:rPr lang="is-IS"/>
              <a:t>ECNAIS conference Warsaw nov 2011 JTJ</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pPr>
              <a:defRPr/>
            </a:pPr>
            <a:r>
              <a:rPr lang="is-IS"/>
              <a:t>ECNAIS conference Warsaw nov 2011 JTJ</a:t>
            </a:r>
          </a:p>
        </p:txBody>
      </p:sp>
      <p:sp>
        <p:nvSpPr>
          <p:cNvPr id="76802" name="Rectangle 2"/>
          <p:cNvSpPr>
            <a:spLocks noGrp="1" noChangeArrowheads="1"/>
          </p:cNvSpPr>
          <p:nvPr>
            <p:ph type="title"/>
          </p:nvPr>
        </p:nvSpPr>
        <p:spPr/>
        <p:txBody>
          <a:bodyPr/>
          <a:lstStyle/>
          <a:p>
            <a:pPr algn="l"/>
            <a:r>
              <a:rPr lang="en-GB" sz="3200" smtClean="0"/>
              <a:t>Equality </a:t>
            </a:r>
          </a:p>
        </p:txBody>
      </p:sp>
      <p:sp>
        <p:nvSpPr>
          <p:cNvPr id="76803" name="Rectangle 3"/>
          <p:cNvSpPr>
            <a:spLocks noGrp="1" noChangeArrowheads="1"/>
          </p:cNvSpPr>
          <p:nvPr>
            <p:ph type="body" idx="1"/>
          </p:nvPr>
        </p:nvSpPr>
        <p:spPr>
          <a:xfrm>
            <a:off x="685800" y="1981200"/>
            <a:ext cx="8134350" cy="4114800"/>
          </a:xfrm>
        </p:spPr>
        <p:txBody>
          <a:bodyPr/>
          <a:lstStyle/>
          <a:p>
            <a:pPr marL="571500" indent="-571500"/>
            <a:r>
              <a:rPr lang="en-GB" sz="1800" b="1" smtClean="0"/>
              <a:t>Coulombe, S., J-F. Tremblay </a:t>
            </a:r>
            <a:r>
              <a:rPr lang="en-GB" sz="1800" smtClean="0"/>
              <a:t>and </a:t>
            </a:r>
            <a:r>
              <a:rPr lang="en-GB" sz="1800" b="1" smtClean="0"/>
              <a:t>S. Marchand </a:t>
            </a:r>
            <a:r>
              <a:rPr lang="en-GB" sz="1800" smtClean="0"/>
              <a:t>(2004), </a:t>
            </a:r>
            <a:r>
              <a:rPr lang="en-GB" sz="1800" i="1" smtClean="0"/>
              <a:t>Literacy Scores, Human Capital and Growth across Fourteen OECD Countries</a:t>
            </a:r>
            <a:r>
              <a:rPr lang="en-GB" sz="1800" smtClean="0"/>
              <a:t>, Statistics Canada/Human Resources and Skills Development Canada, Ottawa.</a:t>
            </a:r>
          </a:p>
          <a:p>
            <a:pPr marL="571500" indent="-571500"/>
            <a:endParaRPr lang="en-GB" sz="1800" smtClean="0"/>
          </a:p>
          <a:p>
            <a:pPr marL="571500" indent="-571500"/>
            <a:r>
              <a:rPr lang="en-GB" sz="2000" smtClean="0"/>
              <a:t>Social equity vis-à-vis the work force seems to be advantageous. </a:t>
            </a:r>
          </a:p>
          <a:p>
            <a:pPr marL="571500" indent="-571500"/>
            <a:endParaRPr lang="en-GB" sz="2000" smtClean="0"/>
          </a:p>
          <a:p>
            <a:pPr marL="571500" indent="-571500"/>
            <a:r>
              <a:rPr lang="en-GB" sz="1800" smtClean="0"/>
              <a:t>“This finding is in line with the idea that the principal impact of education on growth is to raise the productivity of the whole workforce, rather than to increase the number of individuals able to bring about radical innovations.” Education at a Glance 2005, p. 149.</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pPr>
              <a:defRPr/>
            </a:pPr>
            <a:r>
              <a:rPr lang="is-IS" dirty="0" err="1"/>
              <a:t>ECNAIS</a:t>
            </a:r>
            <a:r>
              <a:rPr lang="is-IS" dirty="0"/>
              <a:t> </a:t>
            </a:r>
            <a:r>
              <a:rPr lang="is-IS" dirty="0" err="1"/>
              <a:t>conference</a:t>
            </a:r>
            <a:r>
              <a:rPr lang="is-IS" dirty="0"/>
              <a:t> </a:t>
            </a:r>
            <a:r>
              <a:rPr lang="is-IS" dirty="0" err="1"/>
              <a:t>Warsaw</a:t>
            </a:r>
            <a:r>
              <a:rPr lang="is-IS" dirty="0"/>
              <a:t> </a:t>
            </a:r>
            <a:r>
              <a:rPr lang="is-IS" dirty="0" err="1"/>
              <a:t>nov</a:t>
            </a:r>
            <a:r>
              <a:rPr lang="is-IS" dirty="0"/>
              <a:t> 2011 </a:t>
            </a:r>
            <a:r>
              <a:rPr lang="is-IS" dirty="0" err="1"/>
              <a:t>JTJ</a:t>
            </a:r>
            <a:endParaRPr lang="is-IS" dirty="0"/>
          </a:p>
        </p:txBody>
      </p:sp>
      <p:sp>
        <p:nvSpPr>
          <p:cNvPr id="78850" name="Rectangle 2"/>
          <p:cNvSpPr>
            <a:spLocks noGrp="1" noChangeArrowheads="1"/>
          </p:cNvSpPr>
          <p:nvPr>
            <p:ph type="title"/>
          </p:nvPr>
        </p:nvSpPr>
        <p:spPr/>
        <p:txBody>
          <a:bodyPr/>
          <a:lstStyle/>
          <a:p>
            <a:pPr algn="l"/>
            <a:r>
              <a:rPr lang="en-GB" sz="2800" smtClean="0"/>
              <a:t>The problem with inequality: the US  </a:t>
            </a:r>
            <a:r>
              <a:rPr lang="en-GB" sz="1600" smtClean="0"/>
              <a:t>(the 20:20 scale)</a:t>
            </a:r>
          </a:p>
        </p:txBody>
      </p:sp>
      <p:pic>
        <p:nvPicPr>
          <p:cNvPr id="78851" name="Picture 2"/>
          <p:cNvPicPr>
            <a:picLocks noChangeAspect="1" noChangeArrowheads="1"/>
          </p:cNvPicPr>
          <p:nvPr/>
        </p:nvPicPr>
        <p:blipFill>
          <a:blip r:embed="rId3"/>
          <a:srcRect/>
          <a:stretch>
            <a:fillRect/>
          </a:stretch>
        </p:blipFill>
        <p:spPr bwMode="auto">
          <a:xfrm>
            <a:off x="1116013" y="1412875"/>
            <a:ext cx="6881812" cy="496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íðufótarstaðgengill 4"/>
          <p:cNvSpPr>
            <a:spLocks noGrp="1"/>
          </p:cNvSpPr>
          <p:nvPr>
            <p:ph type="ftr" sz="quarter" idx="11"/>
          </p:nvPr>
        </p:nvSpPr>
        <p:spPr/>
        <p:txBody>
          <a:bodyPr/>
          <a:lstStyle/>
          <a:p>
            <a:pPr>
              <a:defRPr/>
            </a:pPr>
            <a:r>
              <a:rPr lang="is-IS"/>
              <a:t>ECNAIS conference Warsaw nov 2011 JTJ</a:t>
            </a:r>
          </a:p>
        </p:txBody>
      </p:sp>
      <p:sp>
        <p:nvSpPr>
          <p:cNvPr id="80898" name="Rectangle 2"/>
          <p:cNvSpPr>
            <a:spLocks noGrp="1" noChangeArrowheads="1"/>
          </p:cNvSpPr>
          <p:nvPr>
            <p:ph type="title"/>
          </p:nvPr>
        </p:nvSpPr>
        <p:spPr>
          <a:xfrm>
            <a:off x="468313" y="404813"/>
            <a:ext cx="8229600" cy="863600"/>
          </a:xfrm>
        </p:spPr>
        <p:txBody>
          <a:bodyPr/>
          <a:lstStyle/>
          <a:p>
            <a:pPr algn="l"/>
            <a:r>
              <a:rPr lang="en-US" sz="1400" smtClean="0"/>
              <a:t>International Monetary Fund</a:t>
            </a:r>
            <a:br>
              <a:rPr lang="en-US" sz="1400" smtClean="0"/>
            </a:br>
            <a:r>
              <a:rPr lang="en-US" sz="1400" smtClean="0">
                <a:hlinkClick r:id="rId3"/>
              </a:rPr>
              <a:t>Finance &amp; Development, September 2011, Vol. 48, No. 3</a:t>
            </a:r>
            <a:br>
              <a:rPr lang="en-US" sz="1400" smtClean="0">
                <a:hlinkClick r:id="rId3"/>
              </a:rPr>
            </a:br>
            <a:r>
              <a:rPr lang="en-US" sz="1400" smtClean="0">
                <a:hlinkClick r:id="rId4"/>
              </a:rPr>
              <a:t>Andrew G. Berg and Jonathan D. Ostry</a:t>
            </a:r>
            <a:endParaRPr lang="en-US" sz="1400" smtClean="0"/>
          </a:p>
        </p:txBody>
      </p:sp>
      <p:pic>
        <p:nvPicPr>
          <p:cNvPr id="80899" name="Picture 2"/>
          <p:cNvPicPr>
            <a:picLocks noChangeAspect="1" noChangeArrowheads="1"/>
          </p:cNvPicPr>
          <p:nvPr/>
        </p:nvPicPr>
        <p:blipFill>
          <a:blip r:embed="rId5"/>
          <a:srcRect/>
          <a:stretch>
            <a:fillRect/>
          </a:stretch>
        </p:blipFill>
        <p:spPr bwMode="auto">
          <a:xfrm>
            <a:off x="3851275" y="1052513"/>
            <a:ext cx="5143500" cy="5400675"/>
          </a:xfrm>
          <a:prstGeom prst="rect">
            <a:avLst/>
          </a:prstGeom>
          <a:noFill/>
          <a:ln w="9525">
            <a:noFill/>
            <a:miter lim="800000"/>
            <a:headEnd/>
            <a:tailEnd/>
          </a:ln>
        </p:spPr>
      </p:pic>
      <p:sp>
        <p:nvSpPr>
          <p:cNvPr id="80900" name="Textarammi 5"/>
          <p:cNvSpPr txBox="1">
            <a:spLocks noChangeArrowheads="1"/>
          </p:cNvSpPr>
          <p:nvPr/>
        </p:nvSpPr>
        <p:spPr bwMode="auto">
          <a:xfrm>
            <a:off x="395288" y="1484313"/>
            <a:ext cx="2808287" cy="4802187"/>
          </a:xfrm>
          <a:prstGeom prst="rect">
            <a:avLst/>
          </a:prstGeom>
          <a:noFill/>
          <a:ln w="9525">
            <a:noFill/>
            <a:miter lim="800000"/>
            <a:headEnd/>
            <a:tailEnd/>
          </a:ln>
        </p:spPr>
        <p:txBody>
          <a:bodyPr>
            <a:spAutoFit/>
          </a:bodyPr>
          <a:lstStyle/>
          <a:p>
            <a:r>
              <a:rPr lang="en-US"/>
              <a:t>“Do societies inevitably face an invidious choice between efficient production and equitable wealth and income distribution? Are social justice and social product at war with one another?</a:t>
            </a:r>
          </a:p>
          <a:p>
            <a:r>
              <a:rPr lang="en-US"/>
              <a:t>In a word, no.”</a:t>
            </a:r>
          </a:p>
          <a:p>
            <a:endParaRPr lang="en-US"/>
          </a:p>
          <a:p>
            <a:r>
              <a:rPr lang="en-US"/>
              <a:t>“That experience brought home the fact that sustainable economic reform is possible only when its benefits are widely shared. “</a:t>
            </a:r>
          </a:p>
          <a:p>
            <a:endParaRPr lang="is-I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p:cNvSpPr>
          <p:nvPr>
            <p:ph type="title"/>
          </p:nvPr>
        </p:nvSpPr>
        <p:spPr>
          <a:xfrm>
            <a:off x="468313" y="928688"/>
            <a:ext cx="8229600" cy="619125"/>
          </a:xfrm>
        </p:spPr>
        <p:txBody>
          <a:bodyPr/>
          <a:lstStyle/>
          <a:p>
            <a:pPr algn="l"/>
            <a:r>
              <a:rPr lang="en-GB" sz="2400" smtClean="0"/>
              <a:t>Drawing to a close </a:t>
            </a:r>
          </a:p>
        </p:txBody>
      </p:sp>
      <p:sp>
        <p:nvSpPr>
          <p:cNvPr id="82946" name="Rectangle 3"/>
          <p:cNvSpPr>
            <a:spLocks noGrp="1"/>
          </p:cNvSpPr>
          <p:nvPr>
            <p:ph type="body" idx="1"/>
          </p:nvPr>
        </p:nvSpPr>
        <p:spPr>
          <a:xfrm>
            <a:off x="457200" y="1600200"/>
            <a:ext cx="8435975" cy="4525963"/>
          </a:xfrm>
        </p:spPr>
        <p:txBody>
          <a:bodyPr/>
          <a:lstStyle/>
          <a:p>
            <a:pPr>
              <a:buFont typeface="Arial" charset="0"/>
              <a:buNone/>
            </a:pPr>
            <a:r>
              <a:rPr lang="en-GB" sz="2000" smtClean="0"/>
              <a:t>The </a:t>
            </a:r>
            <a:r>
              <a:rPr lang="en-GB" sz="2000" u="sng" smtClean="0"/>
              <a:t>Independent</a:t>
            </a:r>
            <a:r>
              <a:rPr lang="en-GB" sz="2000" smtClean="0"/>
              <a:t> Sector &amp; </a:t>
            </a:r>
            <a:r>
              <a:rPr lang="en-GB" sz="2000" u="sng" smtClean="0"/>
              <a:t>diversity</a:t>
            </a:r>
            <a:r>
              <a:rPr lang="en-GB" sz="2000" smtClean="0"/>
              <a:t> in education: Creating a </a:t>
            </a:r>
            <a:r>
              <a:rPr lang="en-GB" sz="2000" u="sng" smtClean="0"/>
              <a:t>Learning Society</a:t>
            </a:r>
            <a:r>
              <a:rPr lang="en-GB" sz="2000" smtClean="0"/>
              <a:t>.</a:t>
            </a:r>
          </a:p>
          <a:p>
            <a:pPr>
              <a:buFont typeface="Arial" charset="0"/>
              <a:buNone/>
            </a:pPr>
            <a:endParaRPr lang="en-GB" sz="2000" smtClean="0"/>
          </a:p>
          <a:p>
            <a:pPr>
              <a:buFont typeface="Arial" charset="0"/>
              <a:buNone/>
            </a:pPr>
            <a:r>
              <a:rPr lang="en-GB" sz="2000" smtClean="0"/>
              <a:t>Creating a Learning Society, learning society for </a:t>
            </a:r>
            <a:r>
              <a:rPr lang="en-GB" sz="2000" u="sng" smtClean="0"/>
              <a:t>the future</a:t>
            </a:r>
            <a:r>
              <a:rPr lang="en-GB" sz="2000" smtClean="0"/>
              <a:t>.</a:t>
            </a:r>
          </a:p>
          <a:p>
            <a:pPr>
              <a:buFont typeface="Arial" charset="0"/>
              <a:buNone/>
            </a:pPr>
            <a:endParaRPr lang="en-GB" sz="2000" smtClean="0"/>
          </a:p>
          <a:p>
            <a:pPr>
              <a:buFont typeface="Arial" charset="0"/>
              <a:buNone/>
            </a:pPr>
            <a:r>
              <a:rPr lang="en-GB" sz="2000" smtClean="0"/>
              <a:t>We have noted some important reasons why we have to move forward; reasons that I think are compelling.</a:t>
            </a:r>
          </a:p>
          <a:p>
            <a:pPr>
              <a:buFont typeface="Arial" charset="0"/>
              <a:buNone/>
            </a:pPr>
            <a:endParaRPr lang="en-GB" sz="2000" smtClean="0"/>
          </a:p>
          <a:p>
            <a:pPr>
              <a:buFont typeface="Arial" charset="0"/>
              <a:buNone/>
            </a:pPr>
            <a:r>
              <a:rPr lang="en-GB" sz="2000" smtClean="0"/>
              <a:t>We have noted a variety of controlling or constraining factors that will hold us back, often for a good reason.</a:t>
            </a:r>
          </a:p>
          <a:p>
            <a:pPr>
              <a:buFont typeface="Arial" charset="0"/>
              <a:buNone/>
            </a:pPr>
            <a:endParaRPr lang="en-GB" sz="2000" smtClean="0"/>
          </a:p>
          <a:p>
            <a:pPr>
              <a:buFont typeface="Arial" charset="0"/>
              <a:buNone/>
            </a:pPr>
            <a:r>
              <a:rPr lang="en-GB" sz="2000" smtClean="0"/>
              <a:t>We have touched on the role diversity plays in the process of developing education and thus by implication why our education systems would be well served by, at least some considerable degree of independence.</a:t>
            </a:r>
          </a:p>
        </p:txBody>
      </p:sp>
      <p:sp>
        <p:nvSpPr>
          <p:cNvPr id="4" name="Síðufótarstaðgengill 3"/>
          <p:cNvSpPr>
            <a:spLocks noGrp="1"/>
          </p:cNvSpPr>
          <p:nvPr>
            <p:ph type="ftr" sz="quarter" idx="11"/>
          </p:nvPr>
        </p:nvSpPr>
        <p:spPr/>
        <p:txBody>
          <a:bodyPr/>
          <a:lstStyle/>
          <a:p>
            <a:pPr>
              <a:defRPr/>
            </a:pPr>
            <a:r>
              <a:rPr lang="is-IS"/>
              <a:t>ECNAIS conference Warsaw nov 2011 JTJ</a:t>
            </a:r>
            <a:endParaRPr lang="is-I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p:cNvSpPr>
          <p:nvPr>
            <p:ph type="title" idx="4294967295"/>
          </p:nvPr>
        </p:nvSpPr>
        <p:spPr>
          <a:xfrm>
            <a:off x="468313" y="928688"/>
            <a:ext cx="8229600" cy="619125"/>
          </a:xfrm>
        </p:spPr>
        <p:txBody>
          <a:bodyPr/>
          <a:lstStyle/>
          <a:p>
            <a:pPr algn="l"/>
            <a:r>
              <a:rPr lang="en-GB" sz="2400" smtClean="0"/>
              <a:t>Conclusion   summary </a:t>
            </a:r>
          </a:p>
        </p:txBody>
      </p:sp>
      <p:sp>
        <p:nvSpPr>
          <p:cNvPr id="83970" name="Rectangle 3"/>
          <p:cNvSpPr>
            <a:spLocks noGrp="1"/>
          </p:cNvSpPr>
          <p:nvPr>
            <p:ph type="body" idx="4294967295"/>
          </p:nvPr>
        </p:nvSpPr>
        <p:spPr>
          <a:xfrm>
            <a:off x="457200" y="1600200"/>
            <a:ext cx="8435975" cy="4525963"/>
          </a:xfrm>
        </p:spPr>
        <p:txBody>
          <a:bodyPr/>
          <a:lstStyle/>
          <a:p>
            <a:pPr>
              <a:buFont typeface="Arial" charset="0"/>
              <a:buNone/>
            </a:pPr>
            <a:r>
              <a:rPr lang="en-GB" sz="2000" smtClean="0"/>
              <a:t>The </a:t>
            </a:r>
            <a:r>
              <a:rPr lang="en-GB" sz="2000" u="sng" smtClean="0"/>
              <a:t>Independent</a:t>
            </a:r>
            <a:r>
              <a:rPr lang="en-GB" sz="2000" smtClean="0"/>
              <a:t> Sector &amp; </a:t>
            </a:r>
            <a:r>
              <a:rPr lang="en-GB" sz="2000" u="sng" smtClean="0"/>
              <a:t>diversity</a:t>
            </a:r>
            <a:r>
              <a:rPr lang="en-GB" sz="2000" smtClean="0"/>
              <a:t> in education: Creating a </a:t>
            </a:r>
            <a:r>
              <a:rPr lang="en-GB" sz="2000" u="sng" smtClean="0"/>
              <a:t>Learning Society</a:t>
            </a:r>
            <a:r>
              <a:rPr lang="en-GB" sz="2000" smtClean="0"/>
              <a:t>.</a:t>
            </a:r>
          </a:p>
          <a:p>
            <a:pPr>
              <a:buFont typeface="Arial" charset="0"/>
              <a:buNone/>
            </a:pPr>
            <a:endParaRPr lang="en-GB" sz="2000" smtClean="0"/>
          </a:p>
          <a:p>
            <a:pPr>
              <a:buFont typeface="Arial" charset="0"/>
              <a:buNone/>
            </a:pPr>
            <a:r>
              <a:rPr lang="en-GB" sz="2000" smtClean="0"/>
              <a:t>Creating a Learning Society, learning society for </a:t>
            </a:r>
            <a:r>
              <a:rPr lang="en-GB" sz="2000" u="sng" smtClean="0"/>
              <a:t>the future</a:t>
            </a:r>
            <a:r>
              <a:rPr lang="en-GB" sz="2000" smtClean="0"/>
              <a:t>.</a:t>
            </a:r>
          </a:p>
          <a:p>
            <a:pPr>
              <a:buFont typeface="Arial" charset="0"/>
              <a:buNone/>
            </a:pPr>
            <a:endParaRPr lang="en-GB" sz="2000" smtClean="0"/>
          </a:p>
          <a:p>
            <a:pPr>
              <a:buFont typeface="Arial" charset="0"/>
              <a:buNone/>
            </a:pPr>
            <a:r>
              <a:rPr lang="en-GB" sz="2000" smtClean="0"/>
              <a:t>We have noted some important reasons why we have to move forward; reasons that I think are compelling.</a:t>
            </a:r>
          </a:p>
          <a:p>
            <a:pPr>
              <a:buFont typeface="Arial" charset="0"/>
              <a:buNone/>
            </a:pPr>
            <a:endParaRPr lang="en-GB" sz="2000" smtClean="0"/>
          </a:p>
          <a:p>
            <a:pPr>
              <a:buFont typeface="Arial" charset="0"/>
              <a:buNone/>
            </a:pPr>
            <a:r>
              <a:rPr lang="en-GB" sz="2000" smtClean="0"/>
              <a:t>We have noted a variety of controlling or constraining factors that will hold us back, often for a good reason.</a:t>
            </a:r>
          </a:p>
          <a:p>
            <a:pPr>
              <a:buFont typeface="Arial" charset="0"/>
              <a:buNone/>
            </a:pPr>
            <a:endParaRPr lang="en-GB" sz="2000" smtClean="0"/>
          </a:p>
          <a:p>
            <a:pPr>
              <a:buFont typeface="Arial" charset="0"/>
              <a:buNone/>
            </a:pPr>
            <a:r>
              <a:rPr lang="en-GB" sz="2000" smtClean="0"/>
              <a:t>We have touched on the role diversity plays in the process of developing education and thus by implication why our education systems would be well served by, at least some considerable degree of independence.</a:t>
            </a:r>
          </a:p>
        </p:txBody>
      </p:sp>
      <p:sp>
        <p:nvSpPr>
          <p:cNvPr id="4" name="Síðufótarstaðgengill 3"/>
          <p:cNvSpPr txBox="1">
            <a:spLocks noGrp="1"/>
          </p:cNvSpPr>
          <p:nvPr/>
        </p:nvSpPr>
        <p:spPr>
          <a:xfrm>
            <a:off x="3124200" y="6356350"/>
            <a:ext cx="2895600" cy="365125"/>
          </a:xfrm>
          <a:prstGeom prst="rect">
            <a:avLst/>
          </a:prstGeom>
          <a:noFill/>
        </p:spPr>
        <p:txBody>
          <a:bodyPr anchor="ctr"/>
          <a:lstStyle/>
          <a:p>
            <a:pPr algn="ctr">
              <a:defRPr/>
            </a:pPr>
            <a:r>
              <a:rPr lang="is-IS" sz="1200">
                <a:solidFill>
                  <a:srgbClr val="898989"/>
                </a:solidFill>
                <a:latin typeface="+mn-lt"/>
              </a:rPr>
              <a:t>ECNAIS conference Warsaw nov 2011 JTJ</a:t>
            </a:r>
            <a:endParaRPr lang="is-IS" sz="1200" dirty="0">
              <a:solidFill>
                <a:srgbClr val="898989"/>
              </a:solidFill>
              <a:latin typeface="+mn-l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p:cNvSpPr>
          <p:nvPr>
            <p:ph type="title" idx="4294967295"/>
          </p:nvPr>
        </p:nvSpPr>
        <p:spPr>
          <a:xfrm>
            <a:off x="468313" y="928688"/>
            <a:ext cx="8229600" cy="619125"/>
          </a:xfrm>
        </p:spPr>
        <p:txBody>
          <a:bodyPr/>
          <a:lstStyle/>
          <a:p>
            <a:pPr algn="l"/>
            <a:r>
              <a:rPr lang="en-GB" sz="2400" smtClean="0"/>
              <a:t>Conclusion   summary </a:t>
            </a:r>
          </a:p>
        </p:txBody>
      </p:sp>
      <p:sp>
        <p:nvSpPr>
          <p:cNvPr id="84994" name="Rectangle 3"/>
          <p:cNvSpPr>
            <a:spLocks noGrp="1"/>
          </p:cNvSpPr>
          <p:nvPr>
            <p:ph type="body" idx="4294967295"/>
          </p:nvPr>
        </p:nvSpPr>
        <p:spPr>
          <a:xfrm>
            <a:off x="457200" y="1600200"/>
            <a:ext cx="8435975" cy="4525963"/>
          </a:xfrm>
        </p:spPr>
        <p:txBody>
          <a:bodyPr/>
          <a:lstStyle/>
          <a:p>
            <a:pPr algn="ctr">
              <a:buFont typeface="Arial" charset="0"/>
              <a:buNone/>
            </a:pPr>
            <a:endParaRPr lang="en-GB" sz="2000" smtClean="0"/>
          </a:p>
          <a:p>
            <a:pPr algn="ctr">
              <a:buFont typeface="Arial" charset="0"/>
              <a:buNone/>
            </a:pPr>
            <a:r>
              <a:rPr lang="en-GB" sz="2000" smtClean="0"/>
              <a:t>What independence of schools best serves the pupils and the society as a whole and why?</a:t>
            </a:r>
          </a:p>
          <a:p>
            <a:pPr algn="ctr">
              <a:buFont typeface="Arial" charset="0"/>
              <a:buNone/>
            </a:pPr>
            <a:endParaRPr lang="en-GB" sz="2000" smtClean="0"/>
          </a:p>
          <a:p>
            <a:pPr algn="ctr">
              <a:buFont typeface="Arial" charset="0"/>
              <a:buNone/>
            </a:pPr>
            <a:r>
              <a:rPr lang="en-GB" sz="2000" smtClean="0"/>
              <a:t>Independence from what?</a:t>
            </a:r>
          </a:p>
          <a:p>
            <a:pPr algn="ctr">
              <a:buFont typeface="Arial" charset="0"/>
              <a:buNone/>
            </a:pPr>
            <a:endParaRPr lang="en-GB" sz="2000" smtClean="0"/>
          </a:p>
          <a:p>
            <a:pPr>
              <a:buFont typeface="Arial" charset="0"/>
              <a:buNone/>
            </a:pPr>
            <a:r>
              <a:rPr lang="en-GB" sz="2000" smtClean="0"/>
              <a:t>Independence from the constraints, the forces that want always to hold on, want not to move.</a:t>
            </a:r>
          </a:p>
          <a:p>
            <a:pPr>
              <a:buFont typeface="Arial" charset="0"/>
              <a:buNone/>
            </a:pPr>
            <a:r>
              <a:rPr lang="en-GB" sz="2000" smtClean="0"/>
              <a:t>Note that I have been emphasising content, curriculum, educational culture rather than organization factors. </a:t>
            </a:r>
          </a:p>
          <a:p>
            <a:pPr>
              <a:buFont typeface="Arial" charset="0"/>
              <a:buNone/>
            </a:pPr>
            <a:r>
              <a:rPr lang="en-GB" sz="2000" smtClean="0"/>
              <a:t>I am, perhaps somewhat obliquely, calling for a clear educational vision, for a move into the future and for an understanding of the factors that hold us unduly back.</a:t>
            </a:r>
          </a:p>
        </p:txBody>
      </p:sp>
      <p:sp>
        <p:nvSpPr>
          <p:cNvPr id="4" name="Síðufótarstaðgengill 3"/>
          <p:cNvSpPr txBox="1">
            <a:spLocks noGrp="1"/>
          </p:cNvSpPr>
          <p:nvPr/>
        </p:nvSpPr>
        <p:spPr>
          <a:xfrm>
            <a:off x="3124200" y="6356350"/>
            <a:ext cx="2895600" cy="365125"/>
          </a:xfrm>
          <a:prstGeom prst="rect">
            <a:avLst/>
          </a:prstGeom>
          <a:noFill/>
        </p:spPr>
        <p:txBody>
          <a:bodyPr anchor="ctr"/>
          <a:lstStyle/>
          <a:p>
            <a:pPr algn="ctr">
              <a:defRPr/>
            </a:pPr>
            <a:r>
              <a:rPr lang="is-IS" sz="1200">
                <a:solidFill>
                  <a:srgbClr val="898989"/>
                </a:solidFill>
                <a:latin typeface="+mn-lt"/>
              </a:rPr>
              <a:t>ECNAIS conference Warsaw nov 2011 JTJ</a:t>
            </a:r>
            <a:endParaRPr lang="is-IS" sz="1200" dirty="0">
              <a:solidFill>
                <a:srgbClr val="898989"/>
              </a:solidFill>
              <a:latin typeface="+mn-l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3"/>
          <p:cNvSpPr>
            <a:spLocks noGrp="1"/>
          </p:cNvSpPr>
          <p:nvPr>
            <p:ph type="body" idx="4294967295"/>
          </p:nvPr>
        </p:nvSpPr>
        <p:spPr/>
        <p:txBody>
          <a:bodyPr/>
          <a:lstStyle/>
          <a:p>
            <a:pPr eaLnBrk="1" hangingPunct="1">
              <a:buFont typeface="Arial" charset="0"/>
              <a:buNone/>
            </a:pPr>
            <a:r>
              <a:rPr lang="is-IS" sz="2800" smtClean="0"/>
              <a:t>			</a:t>
            </a:r>
          </a:p>
          <a:p>
            <a:pPr eaLnBrk="1" hangingPunct="1">
              <a:buFont typeface="Arial" charset="0"/>
              <a:buNone/>
            </a:pPr>
            <a:endParaRPr lang="is-IS" sz="2800" smtClean="0"/>
          </a:p>
          <a:p>
            <a:pPr algn="ctr" eaLnBrk="1" hangingPunct="1">
              <a:buFont typeface="Arial" charset="0"/>
              <a:buNone/>
            </a:pPr>
            <a:r>
              <a:rPr lang="is-IS" sz="3600" smtClean="0"/>
              <a:t>Thank you very much</a:t>
            </a:r>
          </a:p>
          <a:p>
            <a:pPr algn="ctr" eaLnBrk="1" hangingPunct="1">
              <a:buFont typeface="Arial" charset="0"/>
              <a:buNone/>
            </a:pPr>
            <a:endParaRPr lang="is-IS" sz="3600" smtClean="0"/>
          </a:p>
          <a:p>
            <a:pPr algn="ctr" eaLnBrk="1" hangingPunct="1">
              <a:buFont typeface="Arial" charset="0"/>
              <a:buNone/>
            </a:pPr>
            <a:r>
              <a:rPr lang="is-IS" sz="3600" smtClean="0"/>
              <a:t>Kærar þakkir</a:t>
            </a:r>
          </a:p>
        </p:txBody>
      </p:sp>
      <p:sp>
        <p:nvSpPr>
          <p:cNvPr id="3" name="Síðufótarstaðgengill 2"/>
          <p:cNvSpPr txBox="1">
            <a:spLocks noGrp="1"/>
          </p:cNvSpPr>
          <p:nvPr/>
        </p:nvSpPr>
        <p:spPr>
          <a:xfrm>
            <a:off x="3124200" y="6356350"/>
            <a:ext cx="2895600" cy="365125"/>
          </a:xfrm>
          <a:prstGeom prst="rect">
            <a:avLst/>
          </a:prstGeom>
          <a:noFill/>
        </p:spPr>
        <p:txBody>
          <a:bodyPr anchor="ctr"/>
          <a:lstStyle/>
          <a:p>
            <a:pPr algn="ctr">
              <a:defRPr/>
            </a:pPr>
            <a:r>
              <a:rPr lang="is-IS" sz="1200">
                <a:solidFill>
                  <a:srgbClr val="898989"/>
                </a:solidFill>
                <a:latin typeface="+mn-lt"/>
              </a:rPr>
              <a:t>ECNAIS conference Warsaw nov 2011 JTJ</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a:xfrm>
            <a:off x="468313" y="928688"/>
            <a:ext cx="8229600" cy="619125"/>
          </a:xfrm>
        </p:spPr>
        <p:txBody>
          <a:bodyPr/>
          <a:lstStyle/>
          <a:p>
            <a:pPr algn="l" eaLnBrk="1" hangingPunct="1"/>
            <a:r>
              <a:rPr lang="en-GB" sz="2400" smtClean="0"/>
              <a:t>What is education for, and who decides?</a:t>
            </a:r>
          </a:p>
        </p:txBody>
      </p:sp>
      <p:sp>
        <p:nvSpPr>
          <p:cNvPr id="14338" name="Rectangle 3"/>
          <p:cNvSpPr>
            <a:spLocks noGrp="1"/>
          </p:cNvSpPr>
          <p:nvPr>
            <p:ph type="body" idx="1"/>
          </p:nvPr>
        </p:nvSpPr>
        <p:spPr/>
        <p:txBody>
          <a:bodyPr/>
          <a:lstStyle/>
          <a:p>
            <a:pPr eaLnBrk="1" hangingPunct="1">
              <a:defRPr/>
            </a:pPr>
            <a:endParaRPr lang="is-IS" sz="2000" dirty="0" smtClean="0"/>
          </a:p>
          <a:p>
            <a:pPr>
              <a:buFont typeface="Arial" charset="0"/>
              <a:buNone/>
              <a:defRPr/>
            </a:pPr>
            <a:r>
              <a:rPr lang="en-GB" sz="2000" dirty="0" smtClean="0"/>
              <a:t>Now one may start to consider who decides? </a:t>
            </a:r>
          </a:p>
          <a:p>
            <a:pPr>
              <a:buFont typeface="Arial" charset="0"/>
              <a:buNone/>
              <a:defRPr/>
            </a:pPr>
            <a:endParaRPr lang="en-GB" sz="2000" dirty="0" smtClean="0"/>
          </a:p>
          <a:p>
            <a:pPr>
              <a:buFont typeface="Arial" charset="0"/>
              <a:buNone/>
              <a:defRPr/>
            </a:pPr>
            <a:r>
              <a:rPr lang="en-GB" sz="2000" dirty="0" smtClean="0"/>
              <a:t>Is it society that does this (or its agencies) or is it the pupils (i.e. the parents) that decide?</a:t>
            </a:r>
          </a:p>
          <a:p>
            <a:pPr>
              <a:buFont typeface="Arial" charset="0"/>
              <a:buNone/>
              <a:defRPr/>
            </a:pPr>
            <a:endParaRPr lang="en-GB" sz="2000" dirty="0" smtClean="0"/>
          </a:p>
          <a:p>
            <a:pPr>
              <a:buFont typeface="Arial" charset="0"/>
              <a:buNone/>
              <a:defRPr/>
            </a:pPr>
            <a:r>
              <a:rPr lang="en-GB" sz="2000" dirty="0" smtClean="0"/>
              <a:t>This may become a serious issue, depending on differing basic values of these agents and may explain some of the tension in the debate in various societies about free choice within the systems; I am of course referring to those who think that b) is the overwriting aim, and a) should not be. </a:t>
            </a:r>
          </a:p>
          <a:p>
            <a:pPr>
              <a:buFont typeface="Arial" charset="0"/>
              <a:buNone/>
              <a:defRPr/>
            </a:pPr>
            <a:endParaRPr lang="en-GB" sz="2000" dirty="0" smtClean="0"/>
          </a:p>
          <a:p>
            <a:pPr marL="457200" indent="-457200">
              <a:buFont typeface="Arial" charset="0"/>
              <a:buNone/>
              <a:defRPr/>
            </a:pPr>
            <a:endParaRPr lang="en-GB" sz="1600" dirty="0" smtClean="0"/>
          </a:p>
          <a:p>
            <a:pPr marL="857250" lvl="1" indent="-457200">
              <a:buFont typeface="Arial" charset="0"/>
              <a:buAutoNum type="alphaLcParenR" startAt="2"/>
              <a:defRPr/>
            </a:pPr>
            <a:endParaRPr lang="en-GB" sz="1600" dirty="0" smtClean="0"/>
          </a:p>
        </p:txBody>
      </p:sp>
      <p:sp>
        <p:nvSpPr>
          <p:cNvPr id="4" name="Síðufótarstaðgengill 3"/>
          <p:cNvSpPr>
            <a:spLocks noGrp="1"/>
          </p:cNvSpPr>
          <p:nvPr>
            <p:ph type="ftr" sz="quarter" idx="11"/>
          </p:nvPr>
        </p:nvSpPr>
        <p:spPr/>
        <p:txBody>
          <a:bodyPr/>
          <a:lstStyle/>
          <a:p>
            <a:pPr>
              <a:defRPr/>
            </a:pPr>
            <a:r>
              <a:rPr lang="is-IS" dirty="0" err="1"/>
              <a:t>ECNAIS</a:t>
            </a:r>
            <a:r>
              <a:rPr lang="is-IS" dirty="0"/>
              <a:t> </a:t>
            </a:r>
            <a:r>
              <a:rPr lang="is-IS" dirty="0" err="1"/>
              <a:t>conference</a:t>
            </a:r>
            <a:r>
              <a:rPr lang="is-IS" dirty="0"/>
              <a:t> </a:t>
            </a:r>
            <a:r>
              <a:rPr lang="is-IS" dirty="0" err="1"/>
              <a:t>Warsaw</a:t>
            </a:r>
            <a:r>
              <a:rPr lang="is-IS" dirty="0"/>
              <a:t> </a:t>
            </a:r>
            <a:r>
              <a:rPr lang="is-IS" dirty="0" err="1"/>
              <a:t>nov</a:t>
            </a:r>
            <a:r>
              <a:rPr lang="is-IS" dirty="0"/>
              <a:t> 2011 </a:t>
            </a:r>
            <a:r>
              <a:rPr lang="is-IS" dirty="0" err="1"/>
              <a:t>JTJ</a:t>
            </a:r>
            <a:endParaRPr lang="is-I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a:xfrm>
            <a:off x="468313" y="928688"/>
            <a:ext cx="8229600" cy="619125"/>
          </a:xfrm>
        </p:spPr>
        <p:txBody>
          <a:bodyPr/>
          <a:lstStyle/>
          <a:p>
            <a:pPr algn="l" eaLnBrk="1" hangingPunct="1"/>
            <a:r>
              <a:rPr lang="en-GB" sz="2400" smtClean="0"/>
              <a:t>What is education for, and who decides? The future added</a:t>
            </a:r>
          </a:p>
        </p:txBody>
      </p:sp>
      <p:sp>
        <p:nvSpPr>
          <p:cNvPr id="14338" name="Rectangle 3"/>
          <p:cNvSpPr>
            <a:spLocks noGrp="1"/>
          </p:cNvSpPr>
          <p:nvPr>
            <p:ph type="body" idx="1"/>
          </p:nvPr>
        </p:nvSpPr>
        <p:spPr/>
        <p:txBody>
          <a:bodyPr/>
          <a:lstStyle/>
          <a:p>
            <a:pPr eaLnBrk="1" hangingPunct="1"/>
            <a:endParaRPr lang="is-IS" sz="2000" smtClean="0"/>
          </a:p>
          <a:p>
            <a:pPr>
              <a:buFont typeface="Arial" charset="0"/>
              <a:buNone/>
            </a:pPr>
            <a:r>
              <a:rPr lang="en-GB" sz="2000" smtClean="0"/>
              <a:t>	But I think a very serious point is often being missed here, and that is the term “future”.  Most people would say that this is of course  implicit and doesn't need mentioning. </a:t>
            </a:r>
          </a:p>
          <a:p>
            <a:pPr>
              <a:buFont typeface="Arial" charset="0"/>
              <a:buNone/>
            </a:pPr>
            <a:endParaRPr lang="en-GB" sz="2000" smtClean="0"/>
          </a:p>
          <a:p>
            <a:pPr>
              <a:buFont typeface="Arial" charset="0"/>
              <a:buNone/>
            </a:pPr>
            <a:r>
              <a:rPr lang="en-GB" sz="2000" smtClean="0"/>
              <a:t>	I suggest, that it may indeed be thus included, but in a very superficial sense and is in fact among the major omissions of the present thinking about education. Here it nevertheless becomes of considerable importance, what level of the educational system one is thinking; but in principle it applies to all levels. </a:t>
            </a:r>
          </a:p>
          <a:p>
            <a:pPr>
              <a:buFont typeface="Arial" charset="0"/>
              <a:buNone/>
            </a:pPr>
            <a:endParaRPr lang="en-GB" sz="2000" smtClean="0"/>
          </a:p>
          <a:p>
            <a:pPr>
              <a:buFont typeface="Arial" charset="0"/>
              <a:buNone/>
            </a:pPr>
            <a:endParaRPr lang="en-GB" sz="1600" smtClean="0"/>
          </a:p>
          <a:p>
            <a:pPr marL="857250" lvl="1" indent="-457200">
              <a:buFont typeface="Arial" charset="0"/>
              <a:buAutoNum type="alphaLcParenR" startAt="2"/>
            </a:pPr>
            <a:endParaRPr lang="en-GB" sz="1600" smtClean="0"/>
          </a:p>
        </p:txBody>
      </p:sp>
      <p:sp>
        <p:nvSpPr>
          <p:cNvPr id="4" name="Síðufótarstaðgengill 3"/>
          <p:cNvSpPr>
            <a:spLocks noGrp="1"/>
          </p:cNvSpPr>
          <p:nvPr>
            <p:ph type="ftr" sz="quarter" idx="11"/>
          </p:nvPr>
        </p:nvSpPr>
        <p:spPr/>
        <p:txBody>
          <a:bodyPr/>
          <a:lstStyle/>
          <a:p>
            <a:pPr>
              <a:defRPr/>
            </a:pPr>
            <a:r>
              <a:rPr lang="is-IS" dirty="0" err="1"/>
              <a:t>ECNAIS</a:t>
            </a:r>
            <a:r>
              <a:rPr lang="is-IS" dirty="0"/>
              <a:t> </a:t>
            </a:r>
            <a:r>
              <a:rPr lang="is-IS" dirty="0" err="1"/>
              <a:t>conference</a:t>
            </a:r>
            <a:r>
              <a:rPr lang="is-IS" dirty="0"/>
              <a:t> </a:t>
            </a:r>
            <a:r>
              <a:rPr lang="is-IS" dirty="0" err="1"/>
              <a:t>Warsaw</a:t>
            </a:r>
            <a:r>
              <a:rPr lang="is-IS" dirty="0"/>
              <a:t> </a:t>
            </a:r>
            <a:r>
              <a:rPr lang="is-IS" dirty="0" err="1"/>
              <a:t>nov</a:t>
            </a:r>
            <a:r>
              <a:rPr lang="is-IS" dirty="0"/>
              <a:t> 2011 </a:t>
            </a:r>
            <a:r>
              <a:rPr lang="is-IS" dirty="0" err="1"/>
              <a:t>JTJ</a:t>
            </a:r>
            <a:endParaRPr lang="is-I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2997200"/>
            <a:ext cx="9013825" cy="1270000"/>
          </a:xfrm>
          <a:prstGeom prst="rect">
            <a:avLst/>
          </a:prstGeom>
          <a:noFill/>
          <a:ln w="9525">
            <a:noFill/>
            <a:miter lim="800000"/>
            <a:headEnd/>
            <a:tailEnd/>
          </a:ln>
        </p:spPr>
      </p:pic>
      <p:sp>
        <p:nvSpPr>
          <p:cNvPr id="22530" name="Rectangle 2"/>
          <p:cNvSpPr>
            <a:spLocks noGrp="1"/>
          </p:cNvSpPr>
          <p:nvPr>
            <p:ph type="title"/>
          </p:nvPr>
        </p:nvSpPr>
        <p:spPr/>
        <p:txBody>
          <a:bodyPr/>
          <a:lstStyle/>
          <a:p>
            <a:pPr algn="l">
              <a:spcBef>
                <a:spcPts val="1200"/>
              </a:spcBef>
            </a:pPr>
            <a:r>
              <a:rPr lang="en-GB" sz="2400" smtClean="0"/>
              <a:t>Where are we now? On balance?</a:t>
            </a:r>
          </a:p>
        </p:txBody>
      </p:sp>
      <p:sp>
        <p:nvSpPr>
          <p:cNvPr id="8" name="Síðufótarstaðgengill 7"/>
          <p:cNvSpPr>
            <a:spLocks noGrp="1"/>
          </p:cNvSpPr>
          <p:nvPr>
            <p:ph type="ftr" sz="quarter" idx="11"/>
          </p:nvPr>
        </p:nvSpPr>
        <p:spPr/>
        <p:txBody>
          <a:bodyPr/>
          <a:lstStyle/>
          <a:p>
            <a:pPr>
              <a:defRPr/>
            </a:pPr>
            <a:r>
              <a:rPr lang="is-IS"/>
              <a:t>ECNAIS conference Warsaw nov 2011 JTJ</a:t>
            </a:r>
            <a:endParaRPr lang="is-IS" dirty="0"/>
          </a:p>
        </p:txBody>
      </p:sp>
      <p:sp>
        <p:nvSpPr>
          <p:cNvPr id="10" name="Sporaskja 9"/>
          <p:cNvSpPr/>
          <p:nvPr/>
        </p:nvSpPr>
        <p:spPr>
          <a:xfrm>
            <a:off x="5219700" y="2636838"/>
            <a:ext cx="1439863" cy="2376487"/>
          </a:xfrm>
          <a:prstGeom prst="ellipse">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s-IS"/>
          </a:p>
        </p:txBody>
      </p:sp>
      <p:sp>
        <p:nvSpPr>
          <p:cNvPr id="6" name="Rectangle 2"/>
          <p:cNvSpPr txBox="1">
            <a:spLocks/>
          </p:cNvSpPr>
          <p:nvPr/>
        </p:nvSpPr>
        <p:spPr bwMode="auto">
          <a:xfrm>
            <a:off x="611188" y="1268413"/>
            <a:ext cx="8229600" cy="1143000"/>
          </a:xfrm>
          <a:prstGeom prst="rect">
            <a:avLst/>
          </a:prstGeom>
          <a:noFill/>
          <a:ln w="9525">
            <a:noFill/>
            <a:miter lim="800000"/>
            <a:headEnd/>
            <a:tailEnd/>
          </a:ln>
        </p:spPr>
        <p:txBody>
          <a:bodyPr anchor="ctr"/>
          <a:lstStyle/>
          <a:p>
            <a:pPr defTabSz="457200" eaLnBrk="0" hangingPunct="0">
              <a:spcBef>
                <a:spcPts val="1200"/>
              </a:spcBef>
            </a:pPr>
            <a:r>
              <a:rPr lang="en-GB" sz="2400">
                <a:latin typeface="Calibri" pitchFamily="34" charset="0"/>
              </a:rPr>
              <a:t>We have the school, it will be there for a while; but we must ensure that it is “in tune with the times and its role”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0" nodeType="clickEffect">
                                  <p:stCondLst>
                                    <p:cond delay="0"/>
                                  </p:stCondLst>
                                  <p:childTnLst>
                                    <p:animMotion origin="layout" path="M 8.33333E-7 -3.03423E-6 L 0.11042 -0.00508 " pathEditMode="relative" rAng="0" ptsTypes="AA">
                                      <p:cBhvr>
                                        <p:cTn id="24" dur="2000" fill="hold"/>
                                        <p:tgtEl>
                                          <p:spTgt spid="10"/>
                                        </p:tgtEl>
                                        <p:attrNameLst>
                                          <p:attrName>ppt_x</p:attrName>
                                          <p:attrName>ppt_y</p:attrName>
                                        </p:attrNameLst>
                                      </p:cBhvr>
                                      <p:rCtr x="55" y="-3"/>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1.66667E-6 2.94798E-6 L 0.09375 0.00185 " pathEditMode="fixed" rAng="0" ptsTypes="AA">
                                      <p:cBhvr>
                                        <p:cTn id="28" dur="2000" fill="hold"/>
                                        <p:tgtEl>
                                          <p:spTgt spid="3074"/>
                                        </p:tgtEl>
                                        <p:attrNameLst>
                                          <p:attrName>ppt_x</p:attrName>
                                          <p:attrName>ppt_y</p:attrName>
                                        </p:attrNameLst>
                                      </p:cBhvr>
                                      <p:rCtr x="47"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a:xfrm>
            <a:off x="468313" y="928688"/>
            <a:ext cx="8229600" cy="619125"/>
          </a:xfrm>
        </p:spPr>
        <p:txBody>
          <a:bodyPr/>
          <a:lstStyle/>
          <a:p>
            <a:pPr algn="l" eaLnBrk="1" hangingPunct="1"/>
            <a:r>
              <a:rPr lang="en-GB" sz="2400" smtClean="0"/>
              <a:t>What is education for, and who decides?</a:t>
            </a:r>
          </a:p>
        </p:txBody>
      </p:sp>
      <p:sp>
        <p:nvSpPr>
          <p:cNvPr id="23554" name="Rectangle 3"/>
          <p:cNvSpPr>
            <a:spLocks noGrp="1"/>
          </p:cNvSpPr>
          <p:nvPr>
            <p:ph type="body" idx="1"/>
          </p:nvPr>
        </p:nvSpPr>
        <p:spPr/>
        <p:txBody>
          <a:bodyPr/>
          <a:lstStyle/>
          <a:p>
            <a:pPr eaLnBrk="1" hangingPunct="1"/>
            <a:endParaRPr lang="is-IS" sz="2000" smtClean="0"/>
          </a:p>
          <a:p>
            <a:pPr>
              <a:buFont typeface="Arial" charset="0"/>
              <a:buNone/>
            </a:pPr>
            <a:r>
              <a:rPr lang="en-GB" sz="2000" smtClean="0"/>
              <a:t>Thus I want to complicate the theme somewhat by talking about a learning society for </a:t>
            </a:r>
            <a:r>
              <a:rPr lang="en-GB" sz="2000" u="sng" smtClean="0"/>
              <a:t>the future</a:t>
            </a:r>
            <a:r>
              <a:rPr lang="en-GB" sz="2000" smtClean="0"/>
              <a:t>.</a:t>
            </a:r>
          </a:p>
          <a:p>
            <a:pPr>
              <a:buFont typeface="Arial" charset="0"/>
              <a:buNone/>
            </a:pPr>
            <a:endParaRPr lang="en-GB" sz="2000" smtClean="0"/>
          </a:p>
          <a:p>
            <a:pPr>
              <a:buFont typeface="Arial" charset="0"/>
              <a:buNone/>
            </a:pPr>
            <a:endParaRPr lang="en-GB" sz="2000" smtClean="0"/>
          </a:p>
          <a:p>
            <a:pPr>
              <a:buFont typeface="Arial" charset="0"/>
              <a:buNone/>
            </a:pPr>
            <a:endParaRPr lang="en-GB" sz="2000" smtClean="0"/>
          </a:p>
          <a:p>
            <a:pPr>
              <a:buFont typeface="Arial" charset="0"/>
              <a:buNone/>
            </a:pPr>
            <a:endParaRPr lang="en-GB" sz="1600" smtClean="0"/>
          </a:p>
          <a:p>
            <a:pPr marL="857250" lvl="1" indent="-457200">
              <a:buFont typeface="Arial" charset="0"/>
              <a:buAutoNum type="alphaLcParenR" startAt="2"/>
            </a:pPr>
            <a:endParaRPr lang="en-GB" sz="1600" smtClean="0"/>
          </a:p>
        </p:txBody>
      </p:sp>
      <p:sp>
        <p:nvSpPr>
          <p:cNvPr id="4" name="Síðufótarstaðgengill 3"/>
          <p:cNvSpPr>
            <a:spLocks noGrp="1"/>
          </p:cNvSpPr>
          <p:nvPr>
            <p:ph type="ftr" sz="quarter" idx="11"/>
          </p:nvPr>
        </p:nvSpPr>
        <p:spPr/>
        <p:txBody>
          <a:bodyPr/>
          <a:lstStyle/>
          <a:p>
            <a:pPr>
              <a:defRPr/>
            </a:pPr>
            <a:r>
              <a:rPr lang="is-IS" dirty="0" err="1"/>
              <a:t>ECNAIS</a:t>
            </a:r>
            <a:r>
              <a:rPr lang="is-IS" dirty="0"/>
              <a:t> </a:t>
            </a:r>
            <a:r>
              <a:rPr lang="is-IS" dirty="0" err="1"/>
              <a:t>conference</a:t>
            </a:r>
            <a:r>
              <a:rPr lang="is-IS" dirty="0"/>
              <a:t> </a:t>
            </a:r>
            <a:r>
              <a:rPr lang="is-IS" dirty="0" err="1"/>
              <a:t>Warsaw</a:t>
            </a:r>
            <a:r>
              <a:rPr lang="is-IS" dirty="0"/>
              <a:t> </a:t>
            </a:r>
            <a:r>
              <a:rPr lang="is-IS" dirty="0" err="1"/>
              <a:t>nov</a:t>
            </a:r>
            <a:r>
              <a:rPr lang="is-IS" dirty="0"/>
              <a:t> 2011 </a:t>
            </a:r>
            <a:r>
              <a:rPr lang="is-IS" dirty="0" err="1"/>
              <a:t>JTJ</a:t>
            </a:r>
            <a:endParaRPr lang="is-I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þ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7608</TotalTime>
  <Words>3957</Words>
  <Application>Microsoft Office PowerPoint</Application>
  <PresentationFormat>On-screen Show (4:3)</PresentationFormat>
  <Paragraphs>407</Paragraphs>
  <Slides>56</Slides>
  <Notes>14</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56</vt:i4>
      </vt:variant>
    </vt:vector>
  </HeadingPairs>
  <TitlesOfParts>
    <vt:vector size="59" baseType="lpstr">
      <vt:lpstr>Arial</vt:lpstr>
      <vt:lpstr>Calibri</vt:lpstr>
      <vt:lpstr>1_Office Theme</vt:lpstr>
      <vt:lpstr>THE EUROPEAN COUNCIL OF NATIONAL ASSOCIATIONS OF INDEPENDENT SCHOOLS CONSEIL EUROPEEN D’ASSOCIATIONS NATIONALES D’ECOLES INDEPENDANTES ECNAIS conference Warsaw 17.-18. November 2011</vt:lpstr>
      <vt:lpstr>Take the theme first, and reverse the conceptual order</vt:lpstr>
      <vt:lpstr>The importance of independence</vt:lpstr>
      <vt:lpstr>What is the question?</vt:lpstr>
      <vt:lpstr>What is education for, and who decides?</vt:lpstr>
      <vt:lpstr>What is education for, and who decides?</vt:lpstr>
      <vt:lpstr>What is education for, and who decides? The future added</vt:lpstr>
      <vt:lpstr>Where are we now? On balance?</vt:lpstr>
      <vt:lpstr>What is education for, and who decides?</vt:lpstr>
      <vt:lpstr>The future?</vt:lpstr>
      <vt:lpstr>The somewhat traditional aims of education tend to become only a subset of basic educational aims</vt:lpstr>
      <vt:lpstr>I will now mention 10 important reasons why we must look to the future, more proactively than we tend to do?</vt:lpstr>
      <vt:lpstr>So why should we, not be content with small steps forward?</vt:lpstr>
      <vt:lpstr>Why should we?</vt:lpstr>
      <vt:lpstr>Why should we?</vt:lpstr>
      <vt:lpstr>Why should we?</vt:lpstr>
      <vt:lpstr>Slide 17</vt:lpstr>
      <vt:lpstr>Staðan tekin</vt:lpstr>
      <vt:lpstr>Why should we?</vt:lpstr>
      <vt:lpstr>Staðan tekin</vt:lpstr>
      <vt:lpstr>Why should we?</vt:lpstr>
      <vt:lpstr>Skills that probably should play a central role in our curriculum; not a marginal role as some people think.</vt:lpstr>
      <vt:lpstr>Why should we?</vt:lpstr>
      <vt:lpstr>New world, new curricular wars</vt:lpstr>
      <vt:lpstr>Who (what) controls the development of education, who controls its fate?</vt:lpstr>
      <vt:lpstr>The credential factor, or commodification of educational outcomes</vt:lpstr>
      <vt:lpstr>Higher education: enrolment in Iceland 1911-1970</vt:lpstr>
      <vt:lpstr>Higher education: enrolment in Iceland 1911-1970-2010</vt:lpstr>
      <vt:lpstr>Higher education: enrolment in the US 1900-2008</vt:lpstr>
      <vt:lpstr>Higher education: enrolment in the US 1900-2008</vt:lpstr>
      <vt:lpstr>Higher education: enrolment in the US 1900-2008</vt:lpstr>
      <vt:lpstr>Who (what) controls the development of education, who controls its fate?</vt:lpstr>
      <vt:lpstr>The “inertia” prediction of educational progress</vt:lpstr>
      <vt:lpstr>Why inertia? There are a number of important reasons.</vt:lpstr>
      <vt:lpstr>Why inertia? There are a number of important reasons. Reason no. 1</vt:lpstr>
      <vt:lpstr>Why inertia? There are a number of important reasons. Reason no. 2</vt:lpstr>
      <vt:lpstr>Why inertia? There are a number of important reasons. Reason no. 3</vt:lpstr>
      <vt:lpstr>Why inertia? There are a number of important reasons. Reason no. 4</vt:lpstr>
      <vt:lpstr>Why inertia? There are a number of important reasons. Reason no. 5</vt:lpstr>
      <vt:lpstr>Why inertia? There are a number of important reasons. Reason no. 6</vt:lpstr>
      <vt:lpstr>Why inertia? There are a number of important reasons. Reason no. 7</vt:lpstr>
      <vt:lpstr>Creating a Learning Society, - learning society for the future.</vt:lpstr>
      <vt:lpstr>Diversity!  What role does diversity play in the process?</vt:lpstr>
      <vt:lpstr>A host of studies  </vt:lpstr>
      <vt:lpstr>Diversity, a positive or a negative term?</vt:lpstr>
      <vt:lpstr>Diversity in education, a number of dimensions, e.g. </vt:lpstr>
      <vt:lpstr>Arguments for diversity</vt:lpstr>
      <vt:lpstr>General arguments against diversity</vt:lpstr>
      <vt:lpstr>The problem with inequality </vt:lpstr>
      <vt:lpstr>Equality </vt:lpstr>
      <vt:lpstr>The problem with inequality: the US  (the 20:20 scale)</vt:lpstr>
      <vt:lpstr>International Monetary Fund Finance &amp; Development, September 2011, Vol. 48, No. 3 Andrew G. Berg and Jonathan D. Ostry</vt:lpstr>
      <vt:lpstr>Drawing to a close </vt:lpstr>
      <vt:lpstr>Conclusion   summary </vt:lpstr>
      <vt:lpstr>Conclusion   summary </vt:lpstr>
      <vt:lpstr>Slide 56</vt:lpstr>
    </vt:vector>
  </TitlesOfParts>
  <Company>Espur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Jón Örn Guðbjartsson</dc:creator>
  <cp:lastModifiedBy> Jón Torfi Jónasson</cp:lastModifiedBy>
  <cp:revision>714</cp:revision>
  <dcterms:created xsi:type="dcterms:W3CDTF">2009-05-18T15:52:34Z</dcterms:created>
  <dcterms:modified xsi:type="dcterms:W3CDTF">2011-11-17T07:26:47Z</dcterms:modified>
</cp:coreProperties>
</file>